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6"/>
  </p:notesMasterIdLst>
  <p:sldIdLst>
    <p:sldId id="257" r:id="rId2"/>
    <p:sldId id="260" r:id="rId3"/>
    <p:sldId id="262" r:id="rId4"/>
    <p:sldId id="261" r:id="rId5"/>
    <p:sldId id="263" r:id="rId6"/>
    <p:sldId id="264" r:id="rId7"/>
    <p:sldId id="268" r:id="rId8"/>
    <p:sldId id="269" r:id="rId9"/>
    <p:sldId id="271" r:id="rId10"/>
    <p:sldId id="267" r:id="rId11"/>
    <p:sldId id="270" r:id="rId12"/>
    <p:sldId id="273" r:id="rId13"/>
    <p:sldId id="266" r:id="rId14"/>
    <p:sldId id="272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05" autoAdjust="0"/>
    <p:restoredTop sz="86462" autoAdjust="0"/>
  </p:normalViewPr>
  <p:slideViewPr>
    <p:cSldViewPr>
      <p:cViewPr varScale="1">
        <p:scale>
          <a:sx n="69" d="100"/>
          <a:sy n="69" d="100"/>
        </p:scale>
        <p:origin x="-179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7830A-4E68-44A8-851B-9FF4EB511BAA}" type="datetimeFigureOut">
              <a:rPr lang="es-ES" smtClean="0"/>
              <a:t>16/02/2016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47B64-AE89-4429-8A92-728D04E0809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1904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7B9-A100-4B41-97D2-880CEF768223}" type="datetimeFigureOut">
              <a:rPr lang="es-ES" smtClean="0"/>
              <a:t>16/02/2016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7B9-A100-4B41-97D2-880CEF768223}" type="datetimeFigureOut">
              <a:rPr lang="es-ES" smtClean="0"/>
              <a:t>16/02/2016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7B9-A100-4B41-97D2-880CEF768223}" type="datetimeFigureOut">
              <a:rPr lang="es-ES" smtClean="0"/>
              <a:t>16/02/2016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4633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7859216" cy="5361459"/>
          </a:xfrm>
        </p:spPr>
        <p:txBody>
          <a:bodyPr/>
          <a:lstStyle>
            <a:lvl1pPr marL="342900" indent="-228600">
              <a:buFont typeface="Wingdings" panose="05000000000000000000" pitchFamily="2" charset="2"/>
              <a:buChar char="§"/>
              <a:defRPr sz="2800" baseline="0">
                <a:latin typeface="Times New Roman" panose="02020603050405020304" pitchFamily="18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600" baseline="0">
                <a:latin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400" baseline="0">
                <a:latin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2200" baseline="0">
                <a:latin typeface="Times New Roman" panose="02020603050405020304" pitchFamily="18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2000"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6445262" y="2907112"/>
            <a:ext cx="4650577" cy="365760"/>
          </a:xfrm>
        </p:spPr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97A8F-DE8D-4108-A929-DC0C14D5642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990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7B9-A100-4B41-97D2-880CEF768223}" type="datetimeFigureOut">
              <a:rPr lang="es-ES" smtClean="0"/>
              <a:t>16/02/2016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7B9-A100-4B41-97D2-880CEF768223}" type="datetimeFigureOut">
              <a:rPr lang="es-ES" smtClean="0"/>
              <a:t>16/02/2016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7B9-A100-4B41-97D2-880CEF768223}" type="datetimeFigureOut">
              <a:rPr lang="es-ES" smtClean="0"/>
              <a:t>16/02/2016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7B9-A100-4B41-97D2-880CEF768223}" type="datetimeFigureOut">
              <a:rPr lang="es-ES" smtClean="0"/>
              <a:t>16/02/2016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7B9-A100-4B41-97D2-880CEF768223}" type="datetimeFigureOut">
              <a:rPr lang="es-ES" smtClean="0"/>
              <a:t>16/02/2016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7B9-A100-4B41-97D2-880CEF768223}" type="datetimeFigureOut">
              <a:rPr lang="es-ES" smtClean="0"/>
              <a:t>16/02/2016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7B9-A100-4B41-97D2-880CEF768223}" type="datetimeFigureOut">
              <a:rPr lang="es-ES" smtClean="0"/>
              <a:t>16/02/2016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97B9-A100-4B41-97D2-880CEF768223}" type="datetimeFigureOut">
              <a:rPr lang="es-ES" smtClean="0"/>
              <a:t>16/02/2016</a:t>
            </a:fld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66797C2-B333-4152-8D53-28114C4DF765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A7297B9-A100-4B41-97D2-880CEF768223}" type="datetimeFigureOut">
              <a:rPr lang="es-ES" smtClean="0"/>
              <a:t>16/02/2016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512168"/>
          </a:xfrm>
        </p:spPr>
        <p:txBody>
          <a:bodyPr>
            <a:normAutofit lnSpcReduction="10000"/>
          </a:bodyPr>
          <a:lstStyle/>
          <a:p>
            <a:r>
              <a:rPr lang="es-ES" sz="2800" dirty="0" smtClean="0">
                <a:solidFill>
                  <a:schemeClr val="accent2"/>
                </a:solidFill>
              </a:rPr>
              <a:t>Paloma Biglino Campos</a:t>
            </a:r>
          </a:p>
          <a:p>
            <a:r>
              <a:rPr lang="es-ES" sz="2800" dirty="0" smtClean="0">
                <a:solidFill>
                  <a:schemeClr val="accent2"/>
                </a:solidFill>
              </a:rPr>
              <a:t>Catedrática de Derecho Constitucional</a:t>
            </a:r>
          </a:p>
          <a:p>
            <a:r>
              <a:rPr lang="es-ES" sz="2800" dirty="0" smtClean="0">
                <a:solidFill>
                  <a:schemeClr val="accent2"/>
                </a:solidFill>
              </a:rPr>
              <a:t>Universidad de </a:t>
            </a:r>
            <a:r>
              <a:rPr lang="it-IT" sz="2800" dirty="0" smtClean="0">
                <a:solidFill>
                  <a:schemeClr val="accent2"/>
                </a:solidFill>
              </a:rPr>
              <a:t>Valladolid</a:t>
            </a:r>
            <a:endParaRPr lang="it-IT" sz="2800" dirty="0">
              <a:solidFill>
                <a:schemeClr val="accent2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899592" y="2130425"/>
            <a:ext cx="6548958" cy="1874838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Principio di proporzionalità e intervento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legislatore nella selezione di candidati.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00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IV. L’ ALTRO DIRITTO IN GIOCO: LA PARTECIPAZIONE POLÍTICA. </a:t>
            </a:r>
          </a:p>
          <a:p>
            <a:r>
              <a:rPr lang="it-IT" dirty="0" smtClean="0"/>
              <a:t>Le conclusioni devono esser diverse se esamina un altro possibile fondamento per giustificare le elezioni primarie, cioè, </a:t>
            </a:r>
          </a:p>
          <a:p>
            <a:pPr lvl="1"/>
            <a:r>
              <a:rPr lang="it-IT" dirty="0" smtClean="0"/>
              <a:t>l’obbligo di garantire il diritti di partecipazione politica, nella sue versanti attiva e passiva. </a:t>
            </a:r>
          </a:p>
          <a:p>
            <a:r>
              <a:rPr lang="it-IT" dirty="0" smtClean="0"/>
              <a:t> Nel caso del diritto di voto, l’intervento si giustifica sul ruolo svolto dai partiti come intermediari tra cittadini e istituzioni. </a:t>
            </a:r>
          </a:p>
          <a:p>
            <a:pPr lvl="1"/>
            <a:r>
              <a:rPr lang="it-IT" dirty="0" smtClean="0"/>
              <a:t>In alcuni casi, l’elettore è come un cliente che solo può scegliere tra i menù di partiti e candidati elaborato già predisposto prima che entri nel ristorante. </a:t>
            </a:r>
          </a:p>
        </p:txBody>
      </p:sp>
    </p:spTree>
    <p:extLst>
      <p:ext uri="{BB962C8B-B14F-4D97-AF65-F5344CB8AC3E}">
        <p14:creationId xmlns:p14="http://schemas.microsoft.com/office/powerpoint/2010/main" val="4085344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L’imposizione delle primarie soddisfarebbe i requisiti del test di proporzionalità specialmente quando i sistemi elettorali sono proporzionali e le liste elettorali sono chiuse e bloccate. </a:t>
            </a:r>
          </a:p>
          <a:p>
            <a:pPr lvl="1"/>
            <a:r>
              <a:rPr lang="it-IT" dirty="0" smtClean="0"/>
              <a:t>I questi casi, al cliente (votante) non è nemmeno offerto il menù, ma solo il piatto del giorno. Un certo intervento a pubblico, teso a garantire che i partiti compiano, ad intra, i requisiti democratici sarebbe giustificato. </a:t>
            </a:r>
          </a:p>
          <a:p>
            <a:pPr lvl="1"/>
            <a:r>
              <a:rPr lang="it-IT" dirty="0" smtClean="0"/>
              <a:t>Il limite imposto alla libertà dei partiti politici e minore del beneficio che deriva per il diritto di voto.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855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E vero che, per ora, sono scarse le leggi elettorali che impongono ai partiti una forma precisa di selezionare i candidati.</a:t>
            </a:r>
          </a:p>
          <a:p>
            <a:pPr lvl="1"/>
            <a:r>
              <a:rPr lang="it-IT" dirty="0" smtClean="0"/>
              <a:t>Finlandia, per le elezioni parlamentari</a:t>
            </a:r>
          </a:p>
          <a:p>
            <a:pPr lvl="1"/>
            <a:r>
              <a:rPr lang="it-IT" dirty="0" smtClean="0"/>
              <a:t>Repubblica </a:t>
            </a:r>
            <a:r>
              <a:rPr lang="it-IT" dirty="0"/>
              <a:t>F</a:t>
            </a:r>
            <a:r>
              <a:rPr lang="it-IT" dirty="0" smtClean="0"/>
              <a:t>ederale Tedesca, per l’elezione dei membri del </a:t>
            </a:r>
            <a:r>
              <a:rPr lang="it-IT" dirty="0" err="1" smtClean="0"/>
              <a:t>Bundestag</a:t>
            </a:r>
            <a:r>
              <a:rPr lang="it-IT" dirty="0" smtClean="0"/>
              <a:t>.</a:t>
            </a:r>
          </a:p>
          <a:p>
            <a:r>
              <a:rPr lang="it-IT" dirty="0" smtClean="0"/>
              <a:t>Impongono, nell’ambito </a:t>
            </a:r>
            <a:r>
              <a:rPr lang="it-IT" dirty="0"/>
              <a:t>interno dei </a:t>
            </a:r>
            <a:r>
              <a:rPr lang="it-IT" dirty="0" smtClean="0"/>
              <a:t>partiti, i </a:t>
            </a:r>
            <a:r>
              <a:rPr lang="it-IT" dirty="0"/>
              <a:t>requisiti basici del principio democratico </a:t>
            </a:r>
            <a:endParaRPr lang="it-IT" dirty="0" smtClean="0"/>
          </a:p>
          <a:p>
            <a:pPr lvl="1"/>
            <a:r>
              <a:rPr lang="it-IT" dirty="0" smtClean="0"/>
              <a:t>Le </a:t>
            </a:r>
            <a:r>
              <a:rPr lang="it-IT" dirty="0"/>
              <a:t>decisioni </a:t>
            </a:r>
            <a:r>
              <a:rPr lang="it-IT" dirty="0" smtClean="0"/>
              <a:t>devono prendersi per  </a:t>
            </a:r>
            <a:r>
              <a:rPr lang="it-IT" dirty="0"/>
              <a:t>suffragio, che può essere diretto o indiretto, ma sempre libero, uguale e secreto.</a:t>
            </a:r>
          </a:p>
          <a:p>
            <a:pPr lvl="1"/>
            <a:r>
              <a:rPr lang="it-IT" dirty="0" smtClean="0"/>
              <a:t>Il rispetto, durante </a:t>
            </a:r>
            <a:r>
              <a:rPr lang="it-IT" dirty="0"/>
              <a:t>il processo di selezione, il diritto di partecipazione politica</a:t>
            </a:r>
            <a:r>
              <a:rPr lang="it-IT" dirty="0" smtClean="0"/>
              <a:t>,. </a:t>
            </a:r>
            <a:endParaRPr lang="it-IT" dirty="0"/>
          </a:p>
          <a:p>
            <a:pPr lvl="1"/>
            <a:r>
              <a:rPr lang="it-IT" dirty="0" smtClean="0"/>
              <a:t>la </a:t>
            </a:r>
            <a:r>
              <a:rPr lang="it-IT" dirty="0"/>
              <a:t>libera delibera del corpo che deve prendere la decisione. 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84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Tuttavia, l’ intervento si è considerato giustificato nel caso del diritto di accesso alle cariche pubbliche.</a:t>
            </a:r>
          </a:p>
          <a:p>
            <a:pPr lvl="1"/>
            <a:r>
              <a:rPr lang="it-IT" dirty="0" smtClean="0"/>
              <a:t>Buon esempio sono le leggi che impongono la presenza delle donne negli organi rappresentative </a:t>
            </a:r>
          </a:p>
          <a:p>
            <a:pPr lvl="2"/>
            <a:r>
              <a:rPr lang="it-IT" dirty="0" smtClean="0"/>
              <a:t>In Spagna, per esempio, la Corte Costituzionale ha sostenuto che le liste di composizione equilibrata imposte dal legislatore sono legittime </a:t>
            </a:r>
          </a:p>
          <a:p>
            <a:pPr lvl="2"/>
            <a:r>
              <a:rPr lang="it-IT" dirty="0" smtClean="0"/>
              <a:t>Infatti, i partiti politici sono specialmente vincolati all’obbligo stabilito dall’art. 9.2 CE, che impone che l’uguaglianza sia più reale ed effettiva. (SSTC </a:t>
            </a:r>
            <a:r>
              <a:rPr lang="it-IT" dirty="0"/>
              <a:t>12/2008 y </a:t>
            </a:r>
            <a:r>
              <a:rPr lang="it-IT" dirty="0" smtClean="0"/>
              <a:t>40/2011).</a:t>
            </a:r>
          </a:p>
          <a:p>
            <a:pPr lvl="1"/>
            <a:r>
              <a:rPr lang="it-IT" dirty="0" smtClean="0"/>
              <a:t>Questo tipo di intervento non è meno intenso dell’obbligo di elezioni primarie molto diverso </a:t>
            </a:r>
          </a:p>
          <a:p>
            <a:pPr lvl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52445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V. CONCLUSIONE</a:t>
            </a:r>
          </a:p>
          <a:p>
            <a:r>
              <a:rPr lang="it-IT" dirty="0" smtClean="0"/>
              <a:t>La legittimità dell’intervento non si giustifica nella esigenza di democrazia interna, ma nella protezione del diritto di voto.</a:t>
            </a:r>
          </a:p>
          <a:p>
            <a:r>
              <a:rPr lang="it-IT" dirty="0" smtClean="0"/>
              <a:t>Ciò spiega che siano le leggi elettorali, e non le leggi sui partiti, le norme che impongono le misure</a:t>
            </a:r>
          </a:p>
          <a:p>
            <a:r>
              <a:rPr lang="it-IT" dirty="0" smtClean="0"/>
              <a:t>Le leggi di «</a:t>
            </a:r>
            <a:r>
              <a:rPr lang="it-IT" dirty="0"/>
              <a:t>q</a:t>
            </a:r>
            <a:r>
              <a:rPr lang="it-IT" dirty="0" smtClean="0"/>
              <a:t>uote» sono un importante precedente</a:t>
            </a:r>
          </a:p>
          <a:p>
            <a:r>
              <a:rPr lang="it-IT" sz="3000" dirty="0" smtClean="0"/>
              <a:t>Per compiere con le esigenze del principio di proporzionalità, si devono tenere in conto altri elementi del sistema elettorale, specialmente il grado di libertà concesso all’elettore nella scelta di candidati. </a:t>
            </a:r>
          </a:p>
          <a:p>
            <a:r>
              <a:rPr lang="it-IT" sz="3100" dirty="0"/>
              <a:t>Quanto più intensa </a:t>
            </a:r>
            <a:r>
              <a:rPr lang="it-IT" sz="3100" dirty="0" smtClean="0"/>
              <a:t>è </a:t>
            </a:r>
            <a:r>
              <a:rPr lang="it-IT" sz="3100" dirty="0"/>
              <a:t>questa libertà, meno giustificato sarebbe l’intervento del legislatore. </a:t>
            </a:r>
          </a:p>
        </p:txBody>
      </p:sp>
    </p:spTree>
    <p:extLst>
      <p:ext uri="{BB962C8B-B14F-4D97-AF65-F5344CB8AC3E}">
        <p14:creationId xmlns:p14="http://schemas.microsoft.com/office/powerpoint/2010/main" val="138121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I. INTRODUZIONE  </a:t>
            </a:r>
          </a:p>
          <a:p>
            <a:r>
              <a:rPr lang="es-ES" dirty="0" smtClean="0"/>
              <a:t>1. La </a:t>
            </a:r>
            <a:r>
              <a:rPr lang="it-IT" dirty="0" smtClean="0"/>
              <a:t>selezione</a:t>
            </a:r>
            <a:r>
              <a:rPr lang="es-ES" dirty="0" smtClean="0"/>
              <a:t> di </a:t>
            </a:r>
            <a:r>
              <a:rPr lang="it-IT" dirty="0" smtClean="0"/>
              <a:t>candidati</a:t>
            </a:r>
            <a:r>
              <a:rPr lang="es-ES" dirty="0" smtClean="0"/>
              <a:t> è un tema di </a:t>
            </a:r>
            <a:r>
              <a:rPr lang="es-ES" dirty="0" err="1" smtClean="0"/>
              <a:t>attualità</a:t>
            </a:r>
            <a:r>
              <a:rPr lang="es-ES" dirty="0" smtClean="0"/>
              <a:t> in </a:t>
            </a:r>
            <a:r>
              <a:rPr lang="es-ES" dirty="0" err="1" smtClean="0"/>
              <a:t>molti</a:t>
            </a:r>
            <a:r>
              <a:rPr lang="es-ES" dirty="0" smtClean="0"/>
              <a:t> </a:t>
            </a:r>
            <a:r>
              <a:rPr lang="es-ES" dirty="0" err="1" smtClean="0"/>
              <a:t>ordinamenti</a:t>
            </a:r>
            <a:r>
              <a:rPr lang="es-ES" dirty="0" smtClean="0"/>
              <a:t> </a:t>
            </a:r>
            <a:r>
              <a:rPr lang="es-ES" dirty="0" err="1" smtClean="0"/>
              <a:t>democratici</a:t>
            </a:r>
            <a:r>
              <a:rPr lang="es-ES" dirty="0" smtClean="0"/>
              <a:t>. </a:t>
            </a:r>
          </a:p>
          <a:p>
            <a:r>
              <a:rPr lang="it-IT" dirty="0" smtClean="0"/>
              <a:t>Ragioni</a:t>
            </a:r>
            <a:r>
              <a:rPr lang="es-ES" dirty="0" smtClean="0"/>
              <a:t>: </a:t>
            </a:r>
            <a:r>
              <a:rPr lang="es-ES" dirty="0" err="1" smtClean="0"/>
              <a:t>insoddisfazione</a:t>
            </a:r>
            <a:r>
              <a:rPr lang="es-ES" dirty="0" smtClean="0"/>
              <a:t> con </a:t>
            </a:r>
            <a:r>
              <a:rPr lang="es-ES" dirty="0" err="1" smtClean="0"/>
              <a:t>il</a:t>
            </a:r>
            <a:r>
              <a:rPr lang="es-ES" dirty="0" smtClean="0"/>
              <a:t> sistema </a:t>
            </a:r>
            <a:r>
              <a:rPr lang="es-ES" dirty="0" err="1" smtClean="0"/>
              <a:t>rappresentativo</a:t>
            </a:r>
            <a:r>
              <a:rPr lang="es-ES" dirty="0" smtClean="0"/>
              <a:t> e con </a:t>
            </a:r>
            <a:r>
              <a:rPr lang="es-ES" dirty="0" err="1" smtClean="0"/>
              <a:t>il</a:t>
            </a:r>
            <a:r>
              <a:rPr lang="es-ES" dirty="0" smtClean="0"/>
              <a:t> </a:t>
            </a:r>
            <a:r>
              <a:rPr lang="es-ES" dirty="0" err="1" smtClean="0"/>
              <a:t>ruolo</a:t>
            </a:r>
            <a:r>
              <a:rPr lang="es-ES" dirty="0" smtClean="0"/>
              <a:t> </a:t>
            </a:r>
            <a:r>
              <a:rPr lang="es-ES" dirty="0" err="1" smtClean="0"/>
              <a:t>svolto</a:t>
            </a:r>
            <a:r>
              <a:rPr lang="es-ES" dirty="0" smtClean="0"/>
              <a:t> </a:t>
            </a:r>
            <a:r>
              <a:rPr lang="es-ES" dirty="0" err="1" smtClean="0"/>
              <a:t>dai</a:t>
            </a:r>
            <a:r>
              <a:rPr lang="es-ES" dirty="0" smtClean="0"/>
              <a:t> </a:t>
            </a:r>
            <a:r>
              <a:rPr lang="es-ES" dirty="0" err="1" smtClean="0"/>
              <a:t>partiti</a:t>
            </a:r>
            <a:r>
              <a:rPr lang="es-ES" dirty="0" smtClean="0"/>
              <a:t> </a:t>
            </a:r>
            <a:r>
              <a:rPr lang="es-ES" dirty="0" err="1" smtClean="0"/>
              <a:t>politici</a:t>
            </a:r>
            <a:endParaRPr lang="es-ES" dirty="0" smtClean="0"/>
          </a:p>
          <a:p>
            <a:pPr lvl="1"/>
            <a:r>
              <a:rPr lang="es-ES" dirty="0" err="1" smtClean="0"/>
              <a:t>Critiche</a:t>
            </a:r>
            <a:r>
              <a:rPr lang="es-ES" dirty="0" smtClean="0"/>
              <a:t>: </a:t>
            </a:r>
          </a:p>
          <a:p>
            <a:pPr lvl="2"/>
            <a:r>
              <a:rPr lang="it-IT" dirty="0" smtClean="0"/>
              <a:t>Selezione di candidato non è destinata a presentare ai cittadini i candidati più preparati, ma a perpetuare il controllo dei dirigenti su tutto i partito</a:t>
            </a:r>
          </a:p>
          <a:p>
            <a:pPr lvl="2"/>
            <a:r>
              <a:rPr lang="it-IT" dirty="0" smtClean="0"/>
              <a:t>L’inclusione in una lista non viene decisa in merito al valore dei candidati ma alla fedeltà alla cupola</a:t>
            </a:r>
          </a:p>
          <a:p>
            <a:r>
              <a:rPr lang="it-IT" dirty="0" smtClean="0"/>
              <a:t>Diverse proposte: un intervento più deciso da parte del legislatore, regolando il processo di selezione di candidati. Dibatto sulle elezioni primarie in Spagna.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7124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dibattito frequente </a:t>
            </a:r>
            <a:r>
              <a:rPr lang="it-IT" dirty="0"/>
              <a:t>anche in altri paesi. </a:t>
            </a:r>
            <a:endParaRPr lang="it-IT" dirty="0" smtClean="0"/>
          </a:p>
          <a:p>
            <a:r>
              <a:rPr lang="it-IT" dirty="0" smtClean="0"/>
              <a:t>Due opinioni contrapposte </a:t>
            </a:r>
            <a:endParaRPr lang="it-IT" dirty="0"/>
          </a:p>
          <a:p>
            <a:pPr lvl="1"/>
            <a:r>
              <a:rPr lang="it-IT" dirty="0" smtClean="0"/>
              <a:t>Argomento a favore: garanzia della democrazia </a:t>
            </a:r>
            <a:r>
              <a:rPr lang="it-IT" dirty="0"/>
              <a:t>interna dei partiti.</a:t>
            </a:r>
          </a:p>
          <a:p>
            <a:pPr lvl="1"/>
            <a:r>
              <a:rPr lang="it-IT" dirty="0" smtClean="0"/>
              <a:t>Argomento in contra: un’intromissione illegittima del </a:t>
            </a:r>
            <a:r>
              <a:rPr lang="it-IT" dirty="0"/>
              <a:t>legislatore nella liberta costituzionalmente riconosciuta ai partiti. </a:t>
            </a:r>
            <a:endParaRPr lang="it-IT" dirty="0" smtClean="0"/>
          </a:p>
          <a:p>
            <a:r>
              <a:rPr lang="it-IT" dirty="0" smtClean="0"/>
              <a:t>Percorso per risolvere il problema: </a:t>
            </a:r>
          </a:p>
          <a:p>
            <a:pPr lvl="1"/>
            <a:r>
              <a:rPr lang="it-IT" dirty="0" smtClean="0"/>
              <a:t>Riconoscere che l’imposizione di elezioni primarie e una </a:t>
            </a:r>
            <a:r>
              <a:rPr lang="it-IT" dirty="0"/>
              <a:t>misura limitatrice di un diritto fondamentale: libertà di associazione</a:t>
            </a:r>
            <a:r>
              <a:rPr lang="it-IT" dirty="0" smtClean="0"/>
              <a:t>.</a:t>
            </a:r>
          </a:p>
          <a:p>
            <a:pPr lvl="1"/>
            <a:r>
              <a:rPr lang="it-IT" dirty="0" smtClean="0"/>
              <a:t>Analizzare se </a:t>
            </a:r>
            <a:r>
              <a:rPr lang="it-IT" dirty="0"/>
              <a:t>compie i requisiti imposti dal test di </a:t>
            </a:r>
            <a:r>
              <a:rPr lang="it-IT" dirty="0" smtClean="0"/>
              <a:t>proporzionalità: deve essere una misura legittima, razionale, necessaria e proporzionale in senso stretto. </a:t>
            </a:r>
            <a:endParaRPr lang="it-IT" dirty="0"/>
          </a:p>
          <a:p>
            <a:pPr lvl="1"/>
            <a:endParaRPr lang="it-IT" dirty="0" smtClean="0"/>
          </a:p>
          <a:p>
            <a:pPr lvl="1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6008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II. LA LIBERTÁ DEI PARTITI POLÍTICI</a:t>
            </a:r>
          </a:p>
          <a:p>
            <a:r>
              <a:rPr lang="it-IT" i="1" dirty="0" smtClean="0"/>
              <a:t>La visione che predomina nei diversi paesi europei è una visione nettamente liberale dei partiti politici</a:t>
            </a:r>
            <a:r>
              <a:rPr lang="it-IT" dirty="0" smtClean="0"/>
              <a:t>.</a:t>
            </a:r>
          </a:p>
          <a:p>
            <a:pPr lvl="1"/>
            <a:r>
              <a:rPr lang="it-IT" dirty="0" smtClean="0"/>
              <a:t>Art. 11 della Convenzione: </a:t>
            </a:r>
            <a:r>
              <a:rPr lang="it-IT" dirty="0"/>
              <a:t>solo riconosce come legittime l</a:t>
            </a:r>
            <a:r>
              <a:rPr lang="it-IT" dirty="0" smtClean="0"/>
              <a:t>e </a:t>
            </a:r>
            <a:r>
              <a:rPr lang="it-IT" dirty="0"/>
              <a:t>limitazioni che </a:t>
            </a:r>
            <a:endParaRPr lang="it-IT" dirty="0" smtClean="0"/>
          </a:p>
          <a:p>
            <a:pPr lvl="2"/>
            <a:r>
              <a:rPr lang="it-IT" dirty="0" smtClean="0"/>
              <a:t>“</a:t>
            </a:r>
            <a:r>
              <a:rPr lang="it-IT" dirty="0"/>
              <a:t>costituiscono misure necessarie, in una società democratica, alla sicurezza nazionale, alla pubblica sicurezza, alla difesa dell’ordine e alla prevenzione dei reati, alla protezione della salute o della morale e alla protezione dei diritti e delle libertà altrui</a:t>
            </a:r>
            <a:r>
              <a:rPr lang="it-IT" dirty="0" smtClean="0"/>
              <a:t>”.</a:t>
            </a:r>
          </a:p>
          <a:p>
            <a:pPr lvl="1"/>
            <a:r>
              <a:rPr lang="it-IT" dirty="0" smtClean="0"/>
              <a:t>Giurisprudenza della Corte </a:t>
            </a:r>
            <a:r>
              <a:rPr lang="it-IT" dirty="0"/>
              <a:t>E</a:t>
            </a:r>
            <a:r>
              <a:rPr lang="it-IT" dirty="0" smtClean="0"/>
              <a:t>uropea dei Diritti dell’Uomo: </a:t>
            </a:r>
          </a:p>
          <a:p>
            <a:pPr lvl="2"/>
            <a:r>
              <a:rPr lang="it-IT" dirty="0" smtClean="0"/>
              <a:t>sottolinea la necessità di rispettare i pluralismo, la libertà di espressione e di organizzazione dei partiti. 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043954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Costituzioni: in alcuni paesi, soltanto si proclama la libertà </a:t>
            </a:r>
            <a:endParaRPr lang="it-IT" dirty="0"/>
          </a:p>
          <a:p>
            <a:pPr lvl="1"/>
            <a:r>
              <a:rPr lang="it-IT" dirty="0"/>
              <a:t>esempio: art. 49 della Costituzione italiana riconosce ai cittadini il diritto di associarsi liberamente in partiti per concorrere con metodo democratico a determinare la politica </a:t>
            </a:r>
            <a:r>
              <a:rPr lang="it-IT" dirty="0" smtClean="0"/>
              <a:t>nazionale</a:t>
            </a:r>
            <a:endParaRPr lang="it-IT" dirty="0"/>
          </a:p>
          <a:p>
            <a:pPr lvl="3"/>
            <a:r>
              <a:rPr lang="it-IT" dirty="0" smtClean="0"/>
              <a:t>In </a:t>
            </a:r>
            <a:r>
              <a:rPr lang="it-IT" dirty="0"/>
              <a:t>casi come questo, la Costituzione riconosce un diritto individuale e, solo in maniera indiretta, l’esistenza dei partiti come espressione del pluralismo</a:t>
            </a:r>
            <a:r>
              <a:rPr lang="it-IT" dirty="0" smtClean="0"/>
              <a:t>.</a:t>
            </a:r>
          </a:p>
          <a:p>
            <a:r>
              <a:rPr lang="it-IT" dirty="0" smtClean="0"/>
              <a:t>Modello predominante: teoria liberale (P. </a:t>
            </a:r>
            <a:r>
              <a:rPr lang="it-IT" dirty="0" err="1" smtClean="0"/>
              <a:t>Norris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4528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it-IT" i="1" dirty="0"/>
              <a:t>É</a:t>
            </a:r>
            <a:r>
              <a:rPr lang="it-IT" i="1" dirty="0" smtClean="0"/>
              <a:t> vero che certi ordinamenti non solo proclamano la libertà, ma impongono anche democrazia interna</a:t>
            </a:r>
          </a:p>
          <a:p>
            <a:pPr lvl="2"/>
            <a:r>
              <a:rPr lang="it-IT" dirty="0"/>
              <a:t>Questo è il caso dell’art. 21 della Costituzione tedesca, art. 6 della Costituzione spagnola e art. 3.3 della Costituzione portoghese. </a:t>
            </a:r>
          </a:p>
          <a:p>
            <a:pPr lvl="2" algn="just"/>
            <a:r>
              <a:rPr lang="it-IT" dirty="0"/>
              <a:t>Art. </a:t>
            </a:r>
            <a:r>
              <a:rPr lang="it-IT" dirty="0" smtClean="0"/>
              <a:t>6 CS. </a:t>
            </a:r>
            <a:r>
              <a:rPr lang="it-IT" dirty="0"/>
              <a:t>- I partiti politici esprimono il pluralismo politico, concorrono alla formazione e alla manifestazione della volontà popolare e sono strumento fondamentale di partecipazione politica. La loro creazione e l'esercizio della loro attività sono liberi sulla base del rispetto della Costituzione e della legge. La loro struttura interna e il loro funzionamento dovranno essere democratici. </a:t>
            </a:r>
          </a:p>
        </p:txBody>
      </p:sp>
    </p:spTree>
    <p:extLst>
      <p:ext uri="{BB962C8B-B14F-4D97-AF65-F5344CB8AC3E}">
        <p14:creationId xmlns:p14="http://schemas.microsoft.com/office/powerpoint/2010/main" val="2649877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it-IT" dirty="0" smtClean="0"/>
              <a:t>Purtroppo, anche in questi casi, le leggi sui partiti politici che regolano il funzionamento interno dei partiti sono poco esigenti. Si limitano a stabilire:</a:t>
            </a:r>
          </a:p>
          <a:p>
            <a:pPr lvl="1"/>
            <a:r>
              <a:rPr lang="it-IT" dirty="0"/>
              <a:t>Qual è l’organo che deve prendere le decisioni principali del </a:t>
            </a:r>
            <a:r>
              <a:rPr lang="it-IT" dirty="0" smtClean="0"/>
              <a:t>partito</a:t>
            </a:r>
            <a:endParaRPr lang="it-IT" dirty="0"/>
          </a:p>
          <a:p>
            <a:pPr lvl="1"/>
            <a:r>
              <a:rPr lang="it-IT" dirty="0"/>
              <a:t>I procedimenti che si devono seguire nell’adozione delle decisioni dei partiti. </a:t>
            </a:r>
          </a:p>
          <a:p>
            <a:pPr lvl="1"/>
            <a:r>
              <a:rPr lang="it-IT" dirty="0"/>
              <a:t>I diritti che corrispondono ai membri del partito. </a:t>
            </a:r>
          </a:p>
          <a:p>
            <a:r>
              <a:rPr lang="it-IT" dirty="0" smtClean="0"/>
              <a:t>In principio, questi </a:t>
            </a:r>
            <a:r>
              <a:rPr lang="it-IT" dirty="0"/>
              <a:t>requisiti dovrebbero richiedersi anche per la selezione di candidati. </a:t>
            </a:r>
          </a:p>
          <a:p>
            <a:pPr lvl="1"/>
            <a:r>
              <a:rPr lang="it-IT" dirty="0" smtClean="0"/>
              <a:t>In ogni modo, queste </a:t>
            </a:r>
            <a:r>
              <a:rPr lang="it-IT" dirty="0"/>
              <a:t>esigenze sono molto generiche. Di solito, la </a:t>
            </a:r>
            <a:r>
              <a:rPr lang="it-IT" dirty="0" smtClean="0"/>
              <a:t>fissazione di </a:t>
            </a:r>
            <a:r>
              <a:rPr lang="it-IT" dirty="0"/>
              <a:t>questi elementi si rimandata agli statuti dei partiti, che sono liberi di interpretarli d’accordo all’ideologia della formazione.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0007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smtClean="0"/>
              <a:t>Eccezioni a questa regola generale: </a:t>
            </a:r>
          </a:p>
          <a:p>
            <a:pPr lvl="1"/>
            <a:r>
              <a:rPr lang="it-IT" dirty="0"/>
              <a:t>Germania e </a:t>
            </a:r>
            <a:r>
              <a:rPr lang="it-IT" dirty="0" smtClean="0"/>
              <a:t>Portogallo. Le leggi regolano in maniera un </a:t>
            </a:r>
            <a:r>
              <a:rPr lang="it-IT" dirty="0"/>
              <a:t>po’ più esigente la selezione dei candidati. </a:t>
            </a:r>
          </a:p>
          <a:p>
            <a:pPr lvl="1"/>
            <a:r>
              <a:rPr lang="it-IT" dirty="0"/>
              <a:t>Tuttavia, entrambe stabiliscono requisiti minimi </a:t>
            </a:r>
            <a:r>
              <a:rPr lang="it-IT" dirty="0" smtClean="0"/>
              <a:t>come sono</a:t>
            </a:r>
          </a:p>
          <a:p>
            <a:pPr lvl="2"/>
            <a:r>
              <a:rPr lang="it-IT" dirty="0" smtClean="0"/>
              <a:t> </a:t>
            </a:r>
            <a:r>
              <a:rPr lang="it-IT" dirty="0"/>
              <a:t>il rispetto ai diritti dei membri e al principio di non discriminazione, </a:t>
            </a:r>
            <a:endParaRPr lang="it-IT" dirty="0" smtClean="0"/>
          </a:p>
          <a:p>
            <a:pPr lvl="2"/>
            <a:r>
              <a:rPr lang="it-IT" dirty="0" smtClean="0"/>
              <a:t>il </a:t>
            </a:r>
            <a:r>
              <a:rPr lang="it-IT" dirty="0"/>
              <a:t>voto personale e il voto secreto. </a:t>
            </a:r>
            <a:endParaRPr lang="it-IT" dirty="0" smtClean="0"/>
          </a:p>
          <a:p>
            <a:pPr lvl="2"/>
            <a:r>
              <a:rPr lang="it-IT" dirty="0" smtClean="0"/>
              <a:t>Però, la fissazione di questi requisiti si </a:t>
            </a:r>
            <a:r>
              <a:rPr lang="it-IT" dirty="0"/>
              <a:t>rimanda agli statuti dei partiti.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1343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III. ESIGENZA DI DEMOCRAZIA E  PRINCIPIO DI PROPORZIONALITA. </a:t>
            </a:r>
            <a:endParaRPr lang="it-IT" dirty="0"/>
          </a:p>
          <a:p>
            <a:r>
              <a:rPr lang="it-IT" dirty="0" smtClean="0"/>
              <a:t>Limitare la libertà in base alla democrazia compie il primo dei requisiti del principio di proporzionalità: il limite è legittimo perché il legislatore agisce per uno scopo costituzionale</a:t>
            </a:r>
          </a:p>
          <a:p>
            <a:pPr lvl="1"/>
            <a:r>
              <a:rPr lang="it-IT" dirty="0" smtClean="0"/>
              <a:t>C’è una connessione razionale tra la misura (elezioni primarie) e lo scopo (democrazia interna)</a:t>
            </a:r>
          </a:p>
          <a:p>
            <a:pPr lvl="1"/>
            <a:r>
              <a:rPr lang="it-IT" dirty="0" smtClean="0"/>
              <a:t>Purtroppo, </a:t>
            </a:r>
          </a:p>
          <a:p>
            <a:pPr lvl="2"/>
            <a:r>
              <a:rPr lang="it-IT" dirty="0" smtClean="0"/>
              <a:t>È dubbio che il requisito della necessità sia rispettato. L’obbiettivo si potrebbe compiere con minore sacrifici della libertà dei partiti politici.</a:t>
            </a:r>
            <a:r>
              <a:rPr lang="it-IT" dirty="0"/>
              <a:t> Ci sono diverse concezioni di </a:t>
            </a:r>
            <a:r>
              <a:rPr lang="it-IT" dirty="0" smtClean="0"/>
              <a:t>democrazia. La democrazia può essere  anche rappresentativa. </a:t>
            </a:r>
          </a:p>
        </p:txBody>
      </p:sp>
    </p:spTree>
    <p:extLst>
      <p:ext uri="{BB962C8B-B14F-4D97-AF65-F5344CB8AC3E}">
        <p14:creationId xmlns:p14="http://schemas.microsoft.com/office/powerpoint/2010/main" val="1449945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</TotalTime>
  <Words>1271</Words>
  <Application>Microsoft Office PowerPoint</Application>
  <PresentationFormat>Presentación en pantalla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Adyacencia</vt:lpstr>
      <vt:lpstr>Principio di proporzionalità e intervento del legislatore nella selezione di candidati.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13.- Las Cortes Generales: Composición y organización de las Cámaras.</dc:title>
  <dc:creator>Paloma Biglino</dc:creator>
  <cp:lastModifiedBy>Paloma</cp:lastModifiedBy>
  <cp:revision>56</cp:revision>
  <dcterms:created xsi:type="dcterms:W3CDTF">2015-11-03T17:29:22Z</dcterms:created>
  <dcterms:modified xsi:type="dcterms:W3CDTF">2016-02-16T09:45:51Z</dcterms:modified>
</cp:coreProperties>
</file>