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</p:sldMasterIdLst>
  <p:handoutMasterIdLst>
    <p:handoutMasterId r:id="rId14"/>
  </p:handoutMasterIdLst>
  <p:sldIdLst>
    <p:sldId id="256" r:id="rId3"/>
    <p:sldId id="258" r:id="rId4"/>
    <p:sldId id="259" r:id="rId5"/>
    <p:sldId id="274" r:id="rId6"/>
    <p:sldId id="260" r:id="rId7"/>
    <p:sldId id="261" r:id="rId8"/>
    <p:sldId id="275" r:id="rId9"/>
    <p:sldId id="276" r:id="rId10"/>
    <p:sldId id="277" r:id="rId11"/>
    <p:sldId id="262" r:id="rId12"/>
    <p:sldId id="278" r:id="rId13"/>
  </p:sldIdLst>
  <p:sldSz cx="9144000" cy="6858000" type="screen4x3"/>
  <p:notesSz cx="66690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B8DDE-AEFE-41CF-A0B7-A3CF8B415E9C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A300F-28EE-4972-B461-54EE7CE173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5690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7859216" cy="5361459"/>
          </a:xfrm>
        </p:spPr>
        <p:txBody>
          <a:bodyPr/>
          <a:lstStyle>
            <a:lvl1pPr marL="342900" indent="-228600">
              <a:buFont typeface="Wingdings" panose="05000000000000000000" pitchFamily="2" charset="2"/>
              <a:buChar char="§"/>
              <a:defRPr sz="2800" baseline="0">
                <a:latin typeface="Times New Roman" panose="02020603050405020304" pitchFamily="18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600" baseline="0">
                <a:latin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400" baseline="0">
                <a:latin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2200" baseline="0">
                <a:latin typeface="Times New Roman" panose="02020603050405020304" pitchFamily="18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2000"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6445262" y="2907112"/>
            <a:ext cx="4650577" cy="365760"/>
          </a:xfrm>
        </p:spPr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7A8F-DE8D-4108-A929-DC0C14D5642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1128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9853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589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040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5488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7698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105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592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40292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37173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31568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226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06FA59-FAFD-423F-9CE5-D30358E38C09}" type="datetimeFigureOut">
              <a:rPr lang="es-ES" smtClean="0"/>
              <a:t>24/01/2019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83B84-9F2B-486B-B3DF-347CEDB6550A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35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3600" dirty="0" smtClean="0"/>
              <a:t>CONSTITUCIÓN Y TRIBUNAL DE CUENTAS</a:t>
            </a:r>
            <a:endParaRPr lang="es-ES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Paloma Biglino Campos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Catedrática de Derecho Constitucional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Universidad de Valladolid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9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-285750"/>
            <a:r>
              <a:rPr lang="es-ES" dirty="0" smtClean="0"/>
              <a:t>III. REFORMA DE LA CONSTITUCIÓN Y CONTROL DE CUENTAS. </a:t>
            </a:r>
          </a:p>
          <a:p>
            <a:pPr marL="400050" lvl="1"/>
            <a:r>
              <a:rPr lang="es-ES" dirty="0" smtClean="0"/>
              <a:t>La reforma de la CE no es imprescindible</a:t>
            </a:r>
          </a:p>
          <a:p>
            <a:pPr marL="742950" lvl="2">
              <a:buClr>
                <a:schemeClr val="accent1"/>
              </a:buClr>
            </a:pPr>
            <a:r>
              <a:rPr lang="es-ES" dirty="0" smtClean="0"/>
              <a:t>Es posible perfeccionar el sistema con la reforma de la </a:t>
            </a:r>
            <a:r>
              <a:rPr lang="es-ES" dirty="0" err="1" smtClean="0"/>
              <a:t>LOTCu</a:t>
            </a:r>
            <a:r>
              <a:rPr lang="es-ES" dirty="0" smtClean="0"/>
              <a:t> y de la </a:t>
            </a:r>
            <a:r>
              <a:rPr lang="es-ES" dirty="0" err="1" smtClean="0"/>
              <a:t>LFTCu</a:t>
            </a:r>
            <a:r>
              <a:rPr lang="es-ES" dirty="0" smtClean="0"/>
              <a:t>.</a:t>
            </a:r>
          </a:p>
          <a:p>
            <a:pPr marL="400050" lvl="1"/>
            <a:r>
              <a:rPr lang="es-ES" dirty="0" smtClean="0"/>
              <a:t>No es probable. Pero, para el </a:t>
            </a:r>
            <a:r>
              <a:rPr lang="es-ES" dirty="0" smtClean="0"/>
              <a:t>caso de que prosperara, sería preciso tener en cuenta dos ideas:</a:t>
            </a:r>
          </a:p>
          <a:p>
            <a:pPr marL="742950" lvl="2">
              <a:buClr>
                <a:schemeClr val="accent1"/>
              </a:buClr>
            </a:pPr>
            <a:r>
              <a:rPr lang="es-ES" dirty="0" smtClean="0"/>
              <a:t>1. Sería conveniente </a:t>
            </a:r>
            <a:r>
              <a:rPr lang="es-ES" dirty="0" smtClean="0"/>
              <a:t>reforzar la independencia del Tribunal de Cuentas, suprimiendo la </a:t>
            </a:r>
            <a:r>
              <a:rPr lang="es-ES" dirty="0" smtClean="0"/>
              <a:t>dependencia de las Cortes Generales del art. 136.2 CE</a:t>
            </a:r>
          </a:p>
          <a:p>
            <a:pPr marL="1200150" lvl="3">
              <a:buClr>
                <a:schemeClr val="accent1"/>
              </a:buClr>
            </a:pPr>
            <a:r>
              <a:rPr lang="es-ES" dirty="0" smtClean="0"/>
              <a:t>Esta declaración tuvo sentido en 1978</a:t>
            </a:r>
          </a:p>
          <a:p>
            <a:pPr marL="1200150" lvl="3">
              <a:buClr>
                <a:schemeClr val="accent1"/>
              </a:buClr>
            </a:pPr>
            <a:r>
              <a:rPr lang="es-ES" dirty="0" smtClean="0"/>
              <a:t>No parece necesaria en la actualidad, porque priva la </a:t>
            </a:r>
            <a:r>
              <a:rPr lang="es-ES" dirty="0" err="1" smtClean="0"/>
              <a:t>Tcu</a:t>
            </a:r>
            <a:r>
              <a:rPr lang="es-ES" dirty="0" smtClean="0"/>
              <a:t> de la sustantividad que es propia de lo órganos constitucionales. </a:t>
            </a:r>
          </a:p>
          <a:p>
            <a:pPr marL="742950" lvl="2">
              <a:buClr>
                <a:schemeClr val="accent1"/>
              </a:buClr>
            </a:pPr>
            <a:r>
              <a:rPr lang="es-ES" dirty="0" smtClean="0"/>
              <a:t>Debe mantenerse la relación con las Cámaras, porque es inherente al </a:t>
            </a:r>
            <a:r>
              <a:rPr lang="es-ES" dirty="0" err="1" smtClean="0"/>
              <a:t>TCu</a:t>
            </a:r>
            <a:endParaRPr lang="es-ES" dirty="0" smtClean="0"/>
          </a:p>
          <a:p>
            <a:pPr marL="742950" lvl="2">
              <a:buClr>
                <a:schemeClr val="accent1"/>
              </a:buClr>
            </a:pPr>
            <a:r>
              <a:rPr lang="es-ES" dirty="0" smtClean="0"/>
              <a:t>Pero es preciso tener en cuenta que actúa al servicio de los ciudadanos y atribuir al </a:t>
            </a:r>
            <a:r>
              <a:rPr lang="es-ES" dirty="0" err="1" smtClean="0"/>
              <a:t>TCu</a:t>
            </a:r>
            <a:r>
              <a:rPr lang="es-ES" dirty="0" smtClean="0"/>
              <a:t> una posición similar a la que corresponde a otras instituciones europeas.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608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3">
              <a:buClr>
                <a:schemeClr val="accent1"/>
              </a:buClr>
            </a:pPr>
            <a:endParaRPr lang="es-ES" dirty="0" smtClean="0"/>
          </a:p>
          <a:p>
            <a:pPr marL="800100" lvl="3">
              <a:buClr>
                <a:schemeClr val="accent1"/>
              </a:buClr>
            </a:pPr>
            <a:endParaRPr lang="es-ES" dirty="0"/>
          </a:p>
          <a:p>
            <a:pPr marL="800100" lvl="3">
              <a:buClr>
                <a:schemeClr val="accent1"/>
              </a:buClr>
            </a:pPr>
            <a:r>
              <a:rPr lang="es-ES" dirty="0" smtClean="0"/>
              <a:t>2) No olvidar que, si cambia la organización territorial, tiene que cambiar el control de cuentas.</a:t>
            </a:r>
          </a:p>
          <a:p>
            <a:pPr marL="1257300" lvl="4">
              <a:buClr>
                <a:schemeClr val="accent1"/>
              </a:buClr>
            </a:pPr>
            <a:r>
              <a:rPr lang="es-ES" dirty="0" smtClean="0"/>
              <a:t>Casi todas las propuestas de reforma constitucional defienden una mejor articulación con la Unión Europea y cerrar el modelo autonómico. </a:t>
            </a:r>
          </a:p>
          <a:p>
            <a:pPr marL="1257300" lvl="4">
              <a:buClr>
                <a:schemeClr val="accent1"/>
              </a:buClr>
            </a:pPr>
            <a:r>
              <a:rPr lang="es-ES" dirty="0" smtClean="0"/>
              <a:t>En caso de que estas reformas prosperaran, sería preciso revisar nuestro sistema de control de cuentas. </a:t>
            </a:r>
          </a:p>
          <a:p>
            <a:pPr marL="1257300" lvl="4">
              <a:buClr>
                <a:schemeClr val="accent1"/>
              </a:buClr>
            </a:pPr>
            <a:r>
              <a:rPr lang="es-ES" dirty="0" smtClean="0"/>
              <a:t>Debería adaptarse a la relación con la UE, al sistema de distribución de competencias y al modelo de financiación de las CCAA.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243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85800" indent="-571500">
              <a:buAutoNum type="romanUcPeriod"/>
            </a:pPr>
            <a:r>
              <a:rPr lang="es-ES" b="1" dirty="0" smtClean="0"/>
              <a:t>INTRODUCCION</a:t>
            </a:r>
          </a:p>
          <a:p>
            <a:r>
              <a:rPr lang="es-ES" dirty="0" smtClean="0"/>
              <a:t>Estrecha relación entre Constitución y control de cuentas</a:t>
            </a:r>
          </a:p>
          <a:p>
            <a:pPr lvl="1" algn="just"/>
            <a:r>
              <a:rPr lang="es-ES" dirty="0" smtClean="0"/>
              <a:t>La norma fundamental marcó un antes y un después en la historia del </a:t>
            </a:r>
            <a:r>
              <a:rPr lang="es-ES" dirty="0" err="1" smtClean="0"/>
              <a:t>TCu</a:t>
            </a:r>
            <a:r>
              <a:rPr lang="es-ES" dirty="0" smtClean="0"/>
              <a:t>.</a:t>
            </a:r>
          </a:p>
          <a:p>
            <a:pPr lvl="2" algn="just"/>
            <a:r>
              <a:rPr lang="es-ES" dirty="0" smtClean="0"/>
              <a:t>Instaura un órgano dotado de independencia y al servicio de los ciudadanos</a:t>
            </a:r>
            <a:r>
              <a:rPr lang="es-ES" dirty="0" smtClean="0"/>
              <a:t> </a:t>
            </a:r>
            <a:endParaRPr lang="es-ES" dirty="0" smtClean="0"/>
          </a:p>
          <a:p>
            <a:pPr lvl="1" algn="just"/>
            <a:r>
              <a:rPr lang="es-ES" dirty="0"/>
              <a:t>	</a:t>
            </a:r>
            <a:r>
              <a:rPr lang="es-ES" dirty="0" smtClean="0"/>
              <a:t>La Constitución atribuyó al </a:t>
            </a:r>
            <a:r>
              <a:rPr lang="es-ES" dirty="0" err="1" smtClean="0"/>
              <a:t>TCu</a:t>
            </a:r>
            <a:r>
              <a:rPr lang="es-ES" dirty="0" smtClean="0"/>
              <a:t>. funciones esenciales para garantizar principios constitucionales como el de legalidad (9.3) o eficiencia y economía en el gasto público. </a:t>
            </a:r>
          </a:p>
          <a:p>
            <a:pPr algn="just"/>
            <a:r>
              <a:rPr lang="es-ES" dirty="0" smtClean="0"/>
              <a:t>La intervención va a seguir esta óptica:</a:t>
            </a:r>
          </a:p>
          <a:p>
            <a:pPr lvl="1" algn="just"/>
            <a:r>
              <a:rPr lang="es-ES" dirty="0" smtClean="0"/>
              <a:t>Me propongo analizar el papel vital del </a:t>
            </a:r>
            <a:r>
              <a:rPr lang="es-ES" dirty="0" err="1" smtClean="0"/>
              <a:t>TCu</a:t>
            </a:r>
            <a:r>
              <a:rPr lang="es-ES" dirty="0" smtClean="0"/>
              <a:t>. </a:t>
            </a:r>
            <a:r>
              <a:rPr lang="es-ES" dirty="0"/>
              <a:t>c</a:t>
            </a:r>
            <a:r>
              <a:rPr lang="es-ES" dirty="0" smtClean="0"/>
              <a:t>omo garante del Estado democrático, Estado de Derecho y Estado social</a:t>
            </a:r>
          </a:p>
          <a:p>
            <a:pPr lvl="1" algn="just"/>
            <a:r>
              <a:rPr lang="es-ES" dirty="0" smtClean="0"/>
              <a:t>Es la orientación a tener en cuenta en el caso, improbable pero no imposible, de reforma de la Constitución.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882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II. </a:t>
            </a:r>
            <a:r>
              <a:rPr lang="es-ES" b="1" dirty="0" smtClean="0"/>
              <a:t>CONTROL DE CUENTAS Y ESTADO SOCIAL Y DEMOCRÁTICO  DE DERECHO.</a:t>
            </a:r>
            <a:r>
              <a:rPr lang="es-ES" dirty="0" smtClean="0"/>
              <a:t> </a:t>
            </a:r>
          </a:p>
          <a:p>
            <a:r>
              <a:rPr lang="es-ES" i="1" dirty="0" smtClean="0"/>
              <a:t>Control de cuentas y Estado democr</a:t>
            </a:r>
            <a:r>
              <a:rPr lang="es-ES" i="1" dirty="0" smtClean="0"/>
              <a:t>ático</a:t>
            </a:r>
            <a:r>
              <a:rPr lang="es-ES" dirty="0" smtClean="0"/>
              <a:t>. </a:t>
            </a:r>
            <a:endParaRPr lang="es-ES" dirty="0" smtClean="0"/>
          </a:p>
          <a:p>
            <a:pPr lvl="1"/>
            <a:r>
              <a:rPr lang="es-ES" dirty="0" smtClean="0"/>
              <a:t>La definición de soberanía del art. 1.2 CE impone que todos los </a:t>
            </a:r>
            <a:r>
              <a:rPr lang="es-ES" dirty="0" smtClean="0"/>
              <a:t>poderes públicos conecten, de forma directa o indirecta, con la soberanía popular.</a:t>
            </a:r>
          </a:p>
          <a:p>
            <a:pPr lvl="1"/>
            <a:r>
              <a:rPr lang="es-ES" dirty="0" smtClean="0"/>
              <a:t>Esta conexión no se agota en la elección parlamentaria de los miembros del </a:t>
            </a:r>
            <a:r>
              <a:rPr lang="es-ES" dirty="0" err="1" smtClean="0"/>
              <a:t>TCu</a:t>
            </a:r>
            <a:r>
              <a:rPr lang="es-ES" dirty="0" smtClean="0"/>
              <a:t>. </a:t>
            </a:r>
          </a:p>
          <a:p>
            <a:pPr lvl="1"/>
            <a:r>
              <a:rPr lang="es-ES" dirty="0" smtClean="0"/>
              <a:t>Obliga a construir la legitimidad del </a:t>
            </a:r>
            <a:r>
              <a:rPr lang="es-ES" dirty="0" err="1" smtClean="0"/>
              <a:t>TCu</a:t>
            </a:r>
            <a:r>
              <a:rPr lang="es-ES" dirty="0" smtClean="0"/>
              <a:t>. desde el punto de vista funcional, como una institución al servicio de los ciudadanos y de los poderes públicos. 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922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Control de cuentas y ciudadanos</a:t>
            </a:r>
          </a:p>
          <a:p>
            <a:pPr lvl="1"/>
            <a:r>
              <a:rPr lang="es-ES" dirty="0" smtClean="0"/>
              <a:t>Los ciudadanos son quienes aportan los fondos que se integran en el erario público.</a:t>
            </a:r>
          </a:p>
          <a:p>
            <a:pPr marL="800100" lvl="3">
              <a:buClr>
                <a:schemeClr val="accent1"/>
              </a:buClr>
            </a:pPr>
            <a:r>
              <a:rPr lang="es-ES" dirty="0" smtClean="0"/>
              <a:t>Tienen derecho a saber si </a:t>
            </a:r>
            <a:r>
              <a:rPr lang="es-ES" dirty="0"/>
              <a:t>han recibido </a:t>
            </a:r>
            <a:r>
              <a:rPr lang="es-ES" i="1" dirty="0" err="1"/>
              <a:t>value</a:t>
            </a:r>
            <a:r>
              <a:rPr lang="es-ES" i="1" dirty="0"/>
              <a:t> </a:t>
            </a:r>
            <a:r>
              <a:rPr lang="es-ES" i="1" dirty="0" err="1"/>
              <a:t>for</a:t>
            </a:r>
            <a:r>
              <a:rPr lang="es-ES" i="1" dirty="0"/>
              <a:t> </a:t>
            </a:r>
            <a:r>
              <a:rPr lang="es-ES" i="1" dirty="0" err="1"/>
              <a:t>money</a:t>
            </a:r>
            <a:r>
              <a:rPr lang="es-ES" dirty="0"/>
              <a:t>. </a:t>
            </a:r>
          </a:p>
          <a:p>
            <a:pPr lvl="1"/>
            <a:r>
              <a:rPr lang="es-ES" dirty="0" smtClean="0"/>
              <a:t>Los informes técnicos y asépticos de las instituciones de control externo son vitales </a:t>
            </a:r>
          </a:p>
          <a:p>
            <a:pPr lvl="2"/>
            <a:r>
              <a:rPr lang="es-ES" dirty="0" smtClean="0"/>
              <a:t>para la formación de una opinión pública libre</a:t>
            </a:r>
          </a:p>
          <a:p>
            <a:pPr lvl="2"/>
            <a:r>
              <a:rPr lang="es-ES" dirty="0" smtClean="0"/>
              <a:t>Para ejercer el control social y exigir responsabilidad</a:t>
            </a:r>
          </a:p>
        </p:txBody>
      </p:sp>
    </p:spTree>
    <p:extLst>
      <p:ext uri="{BB962C8B-B14F-4D97-AF65-F5344CB8AC3E}">
        <p14:creationId xmlns:p14="http://schemas.microsoft.com/office/powerpoint/2010/main" val="1056730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El papel del </a:t>
            </a:r>
            <a:r>
              <a:rPr lang="es-ES" dirty="0" err="1"/>
              <a:t>Tcu</a:t>
            </a:r>
            <a:r>
              <a:rPr lang="es-ES" dirty="0"/>
              <a:t> es vital, también, en el momento electoral</a:t>
            </a:r>
          </a:p>
          <a:p>
            <a:pPr lvl="1"/>
            <a:r>
              <a:rPr lang="es-ES" dirty="0"/>
              <a:t>Asegura que la financiación y los gastos electorales de las fuerzas políticas que concurren a las elecciones sea conforme a Derecho</a:t>
            </a:r>
            <a:endParaRPr lang="es-ES_tradnl" dirty="0" smtClean="0"/>
          </a:p>
          <a:p>
            <a:pPr>
              <a:lnSpc>
                <a:spcPct val="80000"/>
              </a:lnSpc>
            </a:pPr>
            <a:r>
              <a:rPr lang="es-ES_tradnl" dirty="0" smtClean="0"/>
              <a:t>En este punto queda mucho por hacer:</a:t>
            </a:r>
          </a:p>
          <a:p>
            <a:pPr lvl="1">
              <a:lnSpc>
                <a:spcPct val="80000"/>
              </a:lnSpc>
            </a:pPr>
            <a:r>
              <a:rPr lang="es-ES_tradnl" dirty="0" smtClean="0"/>
              <a:t>Problemas derivados de atribuir el control sobre la financiación electoral a las juntas electorales.</a:t>
            </a:r>
          </a:p>
          <a:p>
            <a:pPr lvl="2">
              <a:lnSpc>
                <a:spcPct val="80000"/>
              </a:lnSpc>
            </a:pPr>
            <a:r>
              <a:rPr lang="es-ES_tradnl" dirty="0" smtClean="0"/>
              <a:t>Ni son órganos permanentes, ni están especializados.</a:t>
            </a:r>
          </a:p>
          <a:p>
            <a:pPr lvl="2">
              <a:lnSpc>
                <a:spcPct val="80000"/>
              </a:lnSpc>
            </a:pPr>
            <a:r>
              <a:rPr lang="es-ES_tradnl" dirty="0" smtClean="0"/>
              <a:t>Durante el periodo electoral, este tipo de control es inoperante.</a:t>
            </a:r>
          </a:p>
          <a:p>
            <a:pPr lvl="1">
              <a:lnSpc>
                <a:spcPct val="80000"/>
              </a:lnSpc>
            </a:pPr>
            <a:r>
              <a:rPr lang="es-ES_tradnl" dirty="0" smtClean="0"/>
              <a:t> El </a:t>
            </a:r>
            <a:r>
              <a:rPr lang="es-ES_tradnl" dirty="0" err="1" smtClean="0"/>
              <a:t>TCu</a:t>
            </a:r>
            <a:r>
              <a:rPr lang="es-ES_tradnl" dirty="0" smtClean="0"/>
              <a:t> actúa a posteriori, cuando es difícil subsanar defectos.</a:t>
            </a:r>
          </a:p>
          <a:p>
            <a:pPr lvl="1">
              <a:lnSpc>
                <a:spcPct val="80000"/>
              </a:lnSpc>
            </a:pPr>
            <a:r>
              <a:rPr lang="es-ES_tradnl" dirty="0" smtClean="0"/>
              <a:t>No puede controlar a partidos políticos que no estén en condiciones de recibir subvenciones. </a:t>
            </a:r>
          </a:p>
          <a:p>
            <a:pPr lvl="2">
              <a:lnSpc>
                <a:spcPct val="80000"/>
              </a:lnSpc>
            </a:pPr>
            <a:r>
              <a:rPr lang="es-ES_tradnl" dirty="0" smtClean="0"/>
              <a:t>Acabamos de ver un caso sonado donde se ponen de manifiesto estas limitaciones.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0395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s-ES" dirty="0"/>
              <a:t>Control de cuentas y </a:t>
            </a:r>
            <a:r>
              <a:rPr lang="es-ES" dirty="0" smtClean="0"/>
              <a:t>Parlamento. </a:t>
            </a:r>
          </a:p>
          <a:p>
            <a:pPr lvl="1">
              <a:lnSpc>
                <a:spcPct val="80000"/>
              </a:lnSpc>
            </a:pPr>
            <a:r>
              <a:rPr lang="es-ES" dirty="0" smtClean="0"/>
              <a:t>El Tribunal de Cuentas es imprescindible para que el parlamento pueda controlar la ejecución del presupuesto y ejercer el control político sobre el ejecutivo. </a:t>
            </a:r>
          </a:p>
          <a:p>
            <a:pPr>
              <a:lnSpc>
                <a:spcPct val="80000"/>
              </a:lnSpc>
            </a:pPr>
            <a:r>
              <a:rPr lang="es-ES_tradnl" dirty="0" smtClean="0"/>
              <a:t>El art. 66 atribuye al </a:t>
            </a:r>
            <a:r>
              <a:rPr lang="es-ES_tradnl" dirty="0" smtClean="0"/>
              <a:t>Parlamento la función presupuestaria, pero hay dificultades para que pueda controlar el cumplimiento de lo dispuesto en la Ley de Presupuestos. </a:t>
            </a:r>
          </a:p>
          <a:p>
            <a:pPr lvl="1">
              <a:lnSpc>
                <a:spcPct val="80000"/>
              </a:lnSpc>
            </a:pPr>
            <a:r>
              <a:rPr lang="es-ES_tradnl" dirty="0" smtClean="0"/>
              <a:t>La intervención del parlamento en estas materias es inherente a la propia institución:</a:t>
            </a:r>
          </a:p>
          <a:p>
            <a:pPr lvl="2">
              <a:lnSpc>
                <a:spcPct val="80000"/>
              </a:lnSpc>
            </a:pPr>
            <a:r>
              <a:rPr lang="es-ES_tradnl" dirty="0" smtClean="0"/>
              <a:t>El principio “no </a:t>
            </a:r>
            <a:r>
              <a:rPr lang="es-ES_tradnl" dirty="0" err="1" smtClean="0"/>
              <a:t>taxation</a:t>
            </a:r>
            <a:r>
              <a:rPr lang="es-ES_tradnl" dirty="0" smtClean="0"/>
              <a:t> </a:t>
            </a:r>
            <a:r>
              <a:rPr lang="es-ES_tradnl" dirty="0" err="1" smtClean="0"/>
              <a:t>without</a:t>
            </a:r>
            <a:r>
              <a:rPr lang="es-ES_tradnl" dirty="0" smtClean="0"/>
              <a:t> </a:t>
            </a:r>
            <a:r>
              <a:rPr lang="es-ES_tradnl" dirty="0" err="1" smtClean="0"/>
              <a:t>representation</a:t>
            </a:r>
            <a:r>
              <a:rPr lang="es-ES_tradnl" dirty="0" smtClean="0"/>
              <a:t>” </a:t>
            </a:r>
            <a:r>
              <a:rPr lang="es-ES_tradnl" dirty="0" smtClean="0"/>
              <a:t> está en los orígenes del parlamentarismo.</a:t>
            </a:r>
          </a:p>
          <a:p>
            <a:pPr lvl="2">
              <a:lnSpc>
                <a:spcPct val="80000"/>
              </a:lnSpc>
            </a:pPr>
            <a:r>
              <a:rPr lang="es-ES_tradnl" dirty="0" smtClean="0"/>
              <a:t>Posteriormente, el parlamento asume más protagonismo sobre el gasto, ya que se reserva la aprobación de la Ley de Presupuestos. </a:t>
            </a:r>
          </a:p>
          <a:p>
            <a:pPr lvl="2">
              <a:lnSpc>
                <a:spcPct val="80000"/>
              </a:lnSpc>
            </a:pPr>
            <a:r>
              <a:rPr lang="es-ES_tradnl" dirty="0" smtClean="0"/>
              <a:t>Finalmente, reivindica el derecho a controlar si el gasto públic</a:t>
            </a:r>
            <a:r>
              <a:rPr lang="es-ES_tradnl" dirty="0" smtClean="0"/>
              <a:t>o se ha realizado conforme a lo que el propio órgano ha establecido. 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138535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s-ES" dirty="0" smtClean="0"/>
              <a:t>Problemas: </a:t>
            </a:r>
          </a:p>
          <a:p>
            <a:pPr lvl="2"/>
            <a:r>
              <a:rPr lang="es-ES" dirty="0" smtClean="0"/>
              <a:t>el carácter representativo y colegiado del parlamento dificulta el desarrollo de esta misión. </a:t>
            </a:r>
          </a:p>
          <a:p>
            <a:pPr lvl="2"/>
            <a:r>
              <a:rPr lang="es-ES" dirty="0" smtClean="0"/>
              <a:t>Carece de medios técnicos para llevarla a cabo</a:t>
            </a:r>
          </a:p>
          <a:p>
            <a:pPr lvl="1"/>
            <a:r>
              <a:rPr lang="es-ES" dirty="0" smtClean="0"/>
              <a:t>Dicha misión se encomienda a órganos especializados, que cuentan con preparación para hacerlos.</a:t>
            </a:r>
          </a:p>
          <a:p>
            <a:r>
              <a:rPr lang="es-ES" dirty="0" smtClean="0"/>
              <a:t>Los informes del Tribunal de Cuentas tienen carácter técnico. Pero son (o deberían ser) el presupuesto para que las Cortes Generales ejercieran otra de sus funciones: el control político sobre el gobierno. </a:t>
            </a:r>
          </a:p>
          <a:p>
            <a:pPr lvl="1"/>
            <a:r>
              <a:rPr lang="es-ES" dirty="0" smtClean="0"/>
              <a:t>Las Leyes sobre el </a:t>
            </a:r>
            <a:r>
              <a:rPr lang="es-ES" dirty="0" err="1" smtClean="0"/>
              <a:t>TCu</a:t>
            </a:r>
            <a:r>
              <a:rPr lang="es-ES" dirty="0" smtClean="0"/>
              <a:t> especifican las memorias e informes que dicho órgano debe remitir a la Comisión Mixta, por mandato de las Leyes, a iniciativa del </a:t>
            </a:r>
            <a:r>
              <a:rPr lang="es-ES" dirty="0" err="1" smtClean="0"/>
              <a:t>TCu</a:t>
            </a:r>
            <a:r>
              <a:rPr lang="es-ES" dirty="0" smtClean="0"/>
              <a:t> o a petición de las Cámaras. </a:t>
            </a:r>
          </a:p>
          <a:p>
            <a:pPr lvl="2"/>
            <a:r>
              <a:rPr lang="es-ES" dirty="0" smtClean="0"/>
              <a:t>Dichos informes son el presupuesto para examinar el comportamiento del ejecutivo. </a:t>
            </a:r>
          </a:p>
          <a:p>
            <a:pPr lvl="2"/>
            <a:r>
              <a:rPr lang="es-ES" dirty="0" smtClean="0"/>
              <a:t>Pero no para ejercer control político sobre el órgano de control externo 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5323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Control de cuentas y Estado de Derecho</a:t>
            </a:r>
          </a:p>
          <a:p>
            <a:pPr lvl="1"/>
            <a:r>
              <a:rPr lang="es-ES" dirty="0" smtClean="0"/>
              <a:t>Poco interés por el Estado de Derecho, quizá porque la noción que se sigue utilizando es la del siglo XIX</a:t>
            </a:r>
          </a:p>
          <a:p>
            <a:pPr lvl="1"/>
            <a:r>
              <a:rPr lang="es-ES" dirty="0" smtClean="0"/>
              <a:t>En la actualidad, el Estado de Derecho es la otra cara de la democracia. </a:t>
            </a:r>
          </a:p>
          <a:p>
            <a:pPr lvl="2"/>
            <a:r>
              <a:rPr lang="es-ES" dirty="0" smtClean="0"/>
              <a:t>El </a:t>
            </a:r>
            <a:r>
              <a:rPr lang="es-ES" dirty="0" err="1" smtClean="0"/>
              <a:t>TCu</a:t>
            </a:r>
            <a:r>
              <a:rPr lang="es-ES" dirty="0" smtClean="0"/>
              <a:t> asegura la supremacía de la ley: controla si el acto sometido a fiscalización se ha realizado conforme a lo dispuesto en la Ley de Presupuestos y en las demás normas del ordenamiento jurídico.</a:t>
            </a:r>
          </a:p>
          <a:p>
            <a:pPr lvl="2"/>
            <a:r>
              <a:rPr lang="es-ES" dirty="0"/>
              <a:t>a pesar de sus </a:t>
            </a:r>
            <a:r>
              <a:rPr lang="es-ES" dirty="0" smtClean="0"/>
              <a:t>peculiaridades es un control jurídico: se ejerce conforme a un parámetro objetivo y está sujeto a reglas de verificación. </a:t>
            </a:r>
          </a:p>
          <a:p>
            <a:r>
              <a:rPr lang="es-ES" dirty="0" smtClean="0"/>
              <a:t>Necesidad de la función de enjuiciamiento. </a:t>
            </a:r>
          </a:p>
          <a:p>
            <a:pPr lvl="1"/>
            <a:r>
              <a:rPr lang="es-ES" dirty="0" smtClean="0"/>
              <a:t>Las críticas que se han formulado son de carácter teórico. </a:t>
            </a:r>
          </a:p>
          <a:p>
            <a:pPr lvl="1"/>
            <a:r>
              <a:rPr lang="es-ES" dirty="0" smtClean="0"/>
              <a:t>Desde un punto de vista práctico, completa el ciclo del control.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0432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Control de cuentas y Estado </a:t>
            </a:r>
            <a:r>
              <a:rPr lang="es-ES" dirty="0" smtClean="0"/>
              <a:t>Social</a:t>
            </a:r>
          </a:p>
          <a:p>
            <a:pPr lvl="1"/>
            <a:r>
              <a:rPr lang="es-ES" dirty="0" smtClean="0"/>
              <a:t>El papel del </a:t>
            </a:r>
            <a:r>
              <a:rPr lang="es-ES" dirty="0" err="1" smtClean="0"/>
              <a:t>TCu</a:t>
            </a:r>
            <a:r>
              <a:rPr lang="es-ES" dirty="0" smtClean="0"/>
              <a:t> es más relevante desde la crisis económica, para garantizar la sostenibilidad del gasto social. </a:t>
            </a:r>
          </a:p>
          <a:p>
            <a:pPr lvl="2"/>
            <a:r>
              <a:rPr lang="es-ES" dirty="0" smtClean="0"/>
              <a:t>Refuerzo del principio de estabilidad presupuestaria: art. 135 CE </a:t>
            </a:r>
          </a:p>
          <a:p>
            <a:pPr lvl="2"/>
            <a:r>
              <a:rPr lang="es-ES" dirty="0" smtClean="0"/>
              <a:t>Mayores poderes de control para la UE</a:t>
            </a:r>
          </a:p>
          <a:p>
            <a:pPr lvl="1"/>
            <a:r>
              <a:rPr lang="es-ES" dirty="0" smtClean="0"/>
              <a:t>Importancia del principio: </a:t>
            </a:r>
          </a:p>
          <a:p>
            <a:pPr lvl="2"/>
            <a:r>
              <a:rPr lang="es-ES" dirty="0" smtClean="0"/>
              <a:t>Asegura la sostenibilidad frente al electoralismo de los ejecutivos</a:t>
            </a:r>
          </a:p>
          <a:p>
            <a:pPr lvl="2"/>
            <a:r>
              <a:rPr lang="es-ES" dirty="0" smtClean="0"/>
              <a:t>No limita la libertad de los poderes públicos</a:t>
            </a:r>
          </a:p>
          <a:p>
            <a:pPr lvl="1"/>
            <a:r>
              <a:rPr lang="es-ES" dirty="0" smtClean="0"/>
              <a:t>Refuerza la necesidad del control de legalidad: evitar gastos no previstos en el ordenamiento y previene prácticas de corrupción.</a:t>
            </a:r>
          </a:p>
          <a:p>
            <a:pPr lvl="1"/>
            <a:r>
              <a:rPr lang="es-ES" dirty="0" smtClean="0"/>
              <a:t>Hace imprescindible la fiscalización operativa: eficiencia y economía en el gasto público.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5560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</TotalTime>
  <Words>1066</Words>
  <Application>Microsoft Office PowerPoint</Application>
  <PresentationFormat>Presentación en pantalla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Adyacencia</vt:lpstr>
      <vt:lpstr>Diseño personalizado</vt:lpstr>
      <vt:lpstr>CONSTITUCIÓN Y TRIBUNAL DE CUENTAS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FUNCIONALIDAD DE LOS REFERÉNDUMS EN LOS ÁMBITOS SUBCENTRALES DE LOS ESTADOS COMPUESTOS</dc:title>
  <dc:creator>Paloma Biglino</dc:creator>
  <cp:lastModifiedBy>Paloma Biglino</cp:lastModifiedBy>
  <cp:revision>34</cp:revision>
  <cp:lastPrinted>2019-01-24T13:13:10Z</cp:lastPrinted>
  <dcterms:created xsi:type="dcterms:W3CDTF">2018-11-26T17:29:40Z</dcterms:created>
  <dcterms:modified xsi:type="dcterms:W3CDTF">2019-01-24T13:14:32Z</dcterms:modified>
</cp:coreProperties>
</file>