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handoutMasterIdLst>
    <p:handoutMasterId r:id="rId12"/>
  </p:handoutMasterIdLst>
  <p:sldIdLst>
    <p:sldId id="256" r:id="rId3"/>
    <p:sldId id="259" r:id="rId4"/>
    <p:sldId id="274" r:id="rId5"/>
    <p:sldId id="279" r:id="rId6"/>
    <p:sldId id="260" r:id="rId7"/>
    <p:sldId id="280" r:id="rId8"/>
    <p:sldId id="281" r:id="rId9"/>
    <p:sldId id="261" r:id="rId10"/>
    <p:sldId id="275" r:id="rId11"/>
  </p:sldIdLst>
  <p:sldSz cx="9144000" cy="6858000" type="screen4x3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62" autoAdjust="0"/>
  </p:normalViewPr>
  <p:slideViewPr>
    <p:cSldViewPr>
      <p:cViewPr varScale="1">
        <p:scale>
          <a:sx n="59" d="100"/>
          <a:sy n="59" d="100"/>
        </p:scale>
        <p:origin x="-120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B8DDE-AEFE-41CF-A0B7-A3CF8B415E9C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A300F-28EE-4972-B461-54EE7CE173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569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7859216" cy="5361459"/>
          </a:xfrm>
        </p:spPr>
        <p:txBody>
          <a:bodyPr/>
          <a:lstStyle>
            <a:lvl1pPr marL="342900" indent="-228600">
              <a:buFont typeface="Wingdings" panose="05000000000000000000" pitchFamily="2" charset="2"/>
              <a:buChar char="§"/>
              <a:defRPr sz="2800" baseline="0">
                <a:latin typeface="Times New Roman" panose="02020603050405020304" pitchFamily="18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600" baseline="0">
                <a:latin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 baseline="0">
                <a:latin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2200" baseline="0">
                <a:latin typeface="Times New Roman" panose="02020603050405020304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20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6445262" y="2907112"/>
            <a:ext cx="4650577" cy="365760"/>
          </a:xfrm>
        </p:spPr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7A8F-DE8D-4108-A929-DC0C14D5642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1128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853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589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040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488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698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105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92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029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717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156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B84-9F2B-486B-B3DF-347CEDB6550A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26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FA59-FAFD-423F-9CE5-D30358E38C09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4998F6-1788-4D61-8FFA-27F3343AB371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06FA59-FAFD-423F-9CE5-D30358E38C09}" type="datetimeFigureOut">
              <a:rPr lang="es-ES" smtClean="0"/>
              <a:t>01/02/2019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83B84-9F2B-486B-B3DF-347CEDB6550A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BF5A-C3EF-4270-8845-0EE1BC0378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35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i="1" dirty="0" smtClean="0"/>
              <a:t>Venice Commission’s Code of Good Practice in Electoral Matters  </a:t>
            </a:r>
            <a:r>
              <a:rPr lang="en-US" sz="3600" dirty="0" smtClean="0"/>
              <a:t>and electoral complaints and </a:t>
            </a:r>
            <a:r>
              <a:rPr lang="en-US" sz="3600" dirty="0" smtClean="0"/>
              <a:t>appeals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Paloma Biglino Campos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Full Professor of Constitutional Law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Venice Commission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9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I. INTRODUCTION: </a:t>
            </a:r>
          </a:p>
          <a:p>
            <a:pPr lvl="1"/>
            <a:r>
              <a:rPr lang="en-US" dirty="0" smtClean="0"/>
              <a:t>The relevance of the Code: more than one hundred decisions of the ECHR quote the Code.</a:t>
            </a:r>
          </a:p>
          <a:p>
            <a:pPr lvl="1"/>
            <a:r>
              <a:rPr lang="en-US" dirty="0" smtClean="0"/>
              <a:t>The influence of de Code: a step </a:t>
            </a:r>
            <a:r>
              <a:rPr lang="en-US" dirty="0" smtClean="0"/>
              <a:t>in the elaboration of the </a:t>
            </a:r>
            <a:r>
              <a:rPr lang="en-US" dirty="0" smtClean="0"/>
              <a:t>common constitutional heritage.</a:t>
            </a:r>
          </a:p>
          <a:p>
            <a:pPr lvl="2"/>
            <a:r>
              <a:rPr lang="en-US" dirty="0" smtClean="0"/>
              <a:t>In 2002 only European States were members of the Venice Commission</a:t>
            </a:r>
          </a:p>
          <a:p>
            <a:pPr lvl="2"/>
            <a:r>
              <a:rPr lang="en-US" dirty="0" smtClean="0"/>
              <a:t>Today </a:t>
            </a:r>
            <a:r>
              <a:rPr lang="en-US" dirty="0" smtClean="0"/>
              <a:t>61 </a:t>
            </a:r>
            <a:r>
              <a:rPr lang="en-US" dirty="0" smtClean="0"/>
              <a:t>States in four Continents</a:t>
            </a:r>
            <a:endParaRPr lang="en-US" dirty="0" smtClean="0"/>
          </a:p>
          <a:p>
            <a:pPr lvl="2"/>
            <a:r>
              <a:rPr lang="en-US" dirty="0" smtClean="0"/>
              <a:t>Six observer States</a:t>
            </a:r>
          </a:p>
          <a:p>
            <a:pPr lvl="2"/>
            <a:r>
              <a:rPr lang="en-US" dirty="0" smtClean="0"/>
              <a:t>One associate State </a:t>
            </a:r>
          </a:p>
          <a:p>
            <a:pPr lvl="2"/>
            <a:r>
              <a:rPr lang="en-US" dirty="0" smtClean="0"/>
              <a:t>Three organizations have a special status </a:t>
            </a:r>
          </a:p>
          <a:p>
            <a:pPr lvl="1"/>
            <a:r>
              <a:rPr lang="en-US" dirty="0" smtClean="0"/>
              <a:t>The Code is valid for any democratic </a:t>
            </a:r>
            <a:r>
              <a:rPr lang="en-US" dirty="0" smtClean="0"/>
              <a:t>country </a:t>
            </a:r>
            <a:endParaRPr lang="en-US" dirty="0" smtClean="0"/>
          </a:p>
          <a:p>
            <a:pPr lvl="1"/>
            <a:r>
              <a:rPr lang="en-US" dirty="0" smtClean="0"/>
              <a:t>Two </a:t>
            </a:r>
            <a:r>
              <a:rPr lang="en-US" dirty="0"/>
              <a:t>characters of the Code: </a:t>
            </a:r>
          </a:p>
          <a:p>
            <a:pPr lvl="2"/>
            <a:r>
              <a:rPr lang="en-US" dirty="0"/>
              <a:t>Flexibility in institutional aspects</a:t>
            </a:r>
          </a:p>
          <a:p>
            <a:pPr lvl="2"/>
            <a:r>
              <a:rPr lang="en-US" dirty="0"/>
              <a:t>Exigency in procedural </a:t>
            </a:r>
            <a:r>
              <a:rPr lang="en-US" dirty="0" smtClean="0"/>
              <a:t>matters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II. FLEXIBILITY IN INSTITUTIONAL ASPECTS</a:t>
            </a:r>
          </a:p>
          <a:p>
            <a:pPr lvl="1"/>
            <a:r>
              <a:rPr lang="en-US" dirty="0" smtClean="0"/>
              <a:t>The Code  recognizes that each </a:t>
            </a:r>
            <a:r>
              <a:rPr lang="en-US" dirty="0" smtClean="0"/>
              <a:t>State</a:t>
            </a:r>
            <a:r>
              <a:rPr lang="en-US" dirty="0" smtClean="0"/>
              <a:t> </a:t>
            </a:r>
            <a:r>
              <a:rPr lang="en-US" dirty="0" smtClean="0"/>
              <a:t>has its own structure which </a:t>
            </a:r>
            <a:r>
              <a:rPr lang="en-US" dirty="0" smtClean="0"/>
              <a:t>influences </a:t>
            </a:r>
            <a:r>
              <a:rPr lang="en-US" dirty="0" smtClean="0"/>
              <a:t>the monitoring of elections</a:t>
            </a:r>
          </a:p>
          <a:p>
            <a:pPr lvl="1"/>
            <a:r>
              <a:rPr lang="en-US" dirty="0" smtClean="0"/>
              <a:t>A) The parliament as the judge of the elections:</a:t>
            </a:r>
          </a:p>
          <a:p>
            <a:pPr lvl="2"/>
            <a:r>
              <a:rPr lang="en-US" dirty="0" smtClean="0"/>
              <a:t>Danger: political decisions. The Code imposes judicial appeal</a:t>
            </a:r>
          </a:p>
          <a:p>
            <a:pPr lvl="1"/>
            <a:r>
              <a:rPr lang="en-US" dirty="0" smtClean="0"/>
              <a:t>B) Electoral </a:t>
            </a:r>
            <a:r>
              <a:rPr lang="en-US" dirty="0" smtClean="0"/>
              <a:t>commissions </a:t>
            </a:r>
            <a:r>
              <a:rPr lang="en-US" dirty="0" smtClean="0"/>
              <a:t>and judicial supervision. </a:t>
            </a:r>
          </a:p>
          <a:p>
            <a:pPr lvl="3"/>
            <a:r>
              <a:rPr lang="en-US" dirty="0" smtClean="0"/>
              <a:t>The power to hear appeals can be attributed to </a:t>
            </a:r>
          </a:p>
          <a:p>
            <a:pPr lvl="4"/>
            <a:r>
              <a:rPr lang="en-US" dirty="0" smtClean="0"/>
              <a:t>Constitutional </a:t>
            </a:r>
            <a:r>
              <a:rPr lang="en-US" dirty="0"/>
              <a:t>Courts</a:t>
            </a:r>
          </a:p>
          <a:p>
            <a:pPr lvl="4"/>
            <a:r>
              <a:rPr lang="en-US" dirty="0"/>
              <a:t>Ordinary courts or Administ</a:t>
            </a:r>
            <a:r>
              <a:rPr lang="en-US" dirty="0" smtClean="0"/>
              <a:t>rative Courts.</a:t>
            </a:r>
          </a:p>
          <a:p>
            <a:pPr lvl="2"/>
            <a:r>
              <a:rPr lang="en-US" dirty="0" smtClean="0"/>
              <a:t>In these cases, the Code recommends clear rules on competences </a:t>
            </a:r>
            <a:r>
              <a:rPr lang="en-US" dirty="0" smtClean="0"/>
              <a:t>to </a:t>
            </a:r>
            <a:r>
              <a:rPr lang="en-US" dirty="0" smtClean="0"/>
              <a:t>avoid conflict of jurisdiction and forum shopping. </a:t>
            </a:r>
          </a:p>
        </p:txBody>
      </p:sp>
    </p:spTree>
    <p:extLst>
      <p:ext uri="{BB962C8B-B14F-4D97-AF65-F5344CB8AC3E}">
        <p14:creationId xmlns:p14="http://schemas.microsoft.com/office/powerpoint/2010/main" val="105673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ES_tradnl" dirty="0" smtClean="0"/>
              <a:t>C) </a:t>
            </a:r>
            <a:r>
              <a:rPr lang="en-US" dirty="0" smtClean="0"/>
              <a:t>Specialized tribunals:</a:t>
            </a:r>
          </a:p>
          <a:p>
            <a:pPr lvl="2"/>
            <a:r>
              <a:rPr lang="en-US" dirty="0" smtClean="0"/>
              <a:t>System widespread in  Latin </a:t>
            </a:r>
            <a:r>
              <a:rPr lang="en-US" dirty="0" smtClean="0"/>
              <a:t>America</a:t>
            </a:r>
            <a:endParaRPr lang="en-US" dirty="0" smtClean="0"/>
          </a:p>
          <a:p>
            <a:pPr lvl="3"/>
            <a:r>
              <a:rPr lang="en-US" dirty="0" smtClean="0"/>
              <a:t>Example: Federal Electoral Tribunal </a:t>
            </a:r>
            <a:r>
              <a:rPr lang="en-US" dirty="0" smtClean="0"/>
              <a:t>in Mexico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i="1" dirty="0" smtClean="0"/>
              <a:t>Code</a:t>
            </a:r>
            <a:r>
              <a:rPr lang="en-US" dirty="0" smtClean="0"/>
              <a:t> is applicable also to </a:t>
            </a:r>
            <a:r>
              <a:rPr lang="en-US" smtClean="0"/>
              <a:t>these </a:t>
            </a:r>
            <a:r>
              <a:rPr lang="en-US" smtClean="0"/>
              <a:t>cases </a:t>
            </a:r>
            <a:endParaRPr lang="en-US" dirty="0" smtClean="0"/>
          </a:p>
          <a:p>
            <a:r>
              <a:rPr lang="en-US" dirty="0" smtClean="0"/>
              <a:t>The flexibility of the </a:t>
            </a:r>
            <a:r>
              <a:rPr lang="en-US" i="1" dirty="0" smtClean="0"/>
              <a:t>Code</a:t>
            </a:r>
            <a:r>
              <a:rPr lang="en-US" dirty="0" smtClean="0"/>
              <a:t> is clear in one polemical issue: the composition of electoral commissions which deal with electoral appeals.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Code</a:t>
            </a:r>
            <a:r>
              <a:rPr lang="en-US" dirty="0" smtClean="0"/>
              <a:t> requires independent and impartial bodies. However:</a:t>
            </a:r>
          </a:p>
          <a:p>
            <a:pPr lvl="1"/>
            <a:r>
              <a:rPr lang="en-US" dirty="0" smtClean="0"/>
              <a:t>Independency does not always derive from the way in which members of the EC are elected. </a:t>
            </a:r>
          </a:p>
          <a:p>
            <a:pPr lvl="1"/>
            <a:r>
              <a:rPr lang="en-US" dirty="0" smtClean="0"/>
              <a:t>The principal guarantees are: </a:t>
            </a:r>
          </a:p>
          <a:p>
            <a:pPr lvl="2"/>
            <a:r>
              <a:rPr lang="en-US" dirty="0" smtClean="0"/>
              <a:t>Pluralism</a:t>
            </a:r>
          </a:p>
          <a:p>
            <a:pPr lvl="2"/>
            <a:r>
              <a:rPr lang="en-US" dirty="0" smtClean="0"/>
              <a:t>Status of the members: qualification and</a:t>
            </a:r>
            <a:r>
              <a:rPr lang="es-ES_tradnl" dirty="0"/>
              <a:t> </a:t>
            </a:r>
            <a:r>
              <a:rPr lang="es-ES_tradnl" dirty="0" err="1" smtClean="0"/>
              <a:t>irremovability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Rules on the decision making </a:t>
            </a:r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2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III. RIGIDITY IN PROCEDURAL  GUARANTEES  </a:t>
            </a:r>
          </a:p>
          <a:p>
            <a:pPr lvl="1"/>
            <a:r>
              <a:rPr lang="en-GB" dirty="0" smtClean="0"/>
              <a:t>Substantive exigencies related to universal, equal, free, secret an direct suffrage</a:t>
            </a:r>
          </a:p>
          <a:p>
            <a:pPr lvl="1"/>
            <a:r>
              <a:rPr lang="en-GB" dirty="0" smtClean="0"/>
              <a:t>Conditions such </a:t>
            </a:r>
            <a:r>
              <a:rPr lang="en-GB" dirty="0" smtClean="0"/>
              <a:t>as frequency </a:t>
            </a:r>
            <a:r>
              <a:rPr lang="en-GB" dirty="0" smtClean="0"/>
              <a:t>of elections, stability of electoral law, respect for fundamental rights</a:t>
            </a:r>
          </a:p>
          <a:p>
            <a:pPr lvl="1"/>
            <a:r>
              <a:rPr lang="en-GB" dirty="0" smtClean="0"/>
              <a:t>Procedural guarantees</a:t>
            </a:r>
          </a:p>
          <a:p>
            <a:r>
              <a:rPr lang="en-GB" dirty="0" smtClean="0"/>
              <a:t>III. 1. General principles derived from the right to a fair </a:t>
            </a:r>
            <a:r>
              <a:rPr lang="en-GB" dirty="0" smtClean="0"/>
              <a:t>trial</a:t>
            </a:r>
            <a:endParaRPr lang="en-GB" dirty="0" smtClean="0"/>
          </a:p>
          <a:p>
            <a:pPr lvl="1"/>
            <a:r>
              <a:rPr lang="en-GB" dirty="0" smtClean="0"/>
              <a:t>They came from international standards recognized by declaration of human </a:t>
            </a:r>
            <a:r>
              <a:rPr lang="en-GB" dirty="0" smtClean="0"/>
              <a:t>rights </a:t>
            </a:r>
            <a:endParaRPr lang="en-GB" dirty="0" smtClean="0"/>
          </a:p>
          <a:p>
            <a:pPr lvl="1"/>
            <a:r>
              <a:rPr lang="en-GB" dirty="0" smtClean="0"/>
              <a:t>Compilation of </a:t>
            </a:r>
            <a:r>
              <a:rPr lang="en-GB" i="1" dirty="0" smtClean="0"/>
              <a:t>Venice Commission opinions and reports concerning election dispute </a:t>
            </a:r>
            <a:r>
              <a:rPr lang="en-GB" i="1" dirty="0" smtClean="0"/>
              <a:t>resolution</a:t>
            </a:r>
            <a:r>
              <a:rPr lang="en-GB" dirty="0" smtClean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039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principles are clearly linked to the right to an effective remedy or to the right to a fair trial: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right to file a complaint to protect </a:t>
            </a:r>
            <a:r>
              <a:rPr lang="en-US" dirty="0" smtClean="0"/>
              <a:t>suffrage rights</a:t>
            </a:r>
            <a:endParaRPr lang="es-ES_tradnl" dirty="0"/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right to present evidence in support of the complain</a:t>
            </a:r>
            <a:r>
              <a:rPr lang="en-US" dirty="0"/>
              <a:t>t</a:t>
            </a:r>
            <a:endParaRPr lang="es-ES_tradnl" dirty="0"/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right to a public hearing on the complaint</a:t>
            </a:r>
            <a:endParaRPr lang="es-ES_tradnl" b="1" dirty="0"/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right to a fair hearing on the complaint</a:t>
            </a:r>
            <a:endParaRPr lang="es-ES_tradnl" b="1" dirty="0"/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right to an impartial tribunal to decide the complaint</a:t>
            </a:r>
            <a:endParaRPr lang="es-ES_tradnl" b="1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right to transparent proceedings on the complaint</a:t>
            </a:r>
            <a:endParaRPr lang="es-ES_tradnl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right to an effective remedy</a:t>
            </a:r>
            <a:endParaRPr lang="es-ES_tradnl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right to a speedy remedy</a:t>
            </a:r>
            <a:endParaRPr lang="es-ES_tradnl" dirty="0"/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right to appeal to an appellate court if a remedy is denied.</a:t>
            </a:r>
            <a:endParaRPr lang="es-ES_tradnl" b="1" dirty="0"/>
          </a:p>
          <a:p>
            <a:pPr marL="11430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9621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III. 2. Other principles have singularities which come from the </a:t>
            </a:r>
            <a:r>
              <a:rPr lang="en-GB" dirty="0" smtClean="0"/>
              <a:t>characteristics of </a:t>
            </a:r>
            <a:r>
              <a:rPr lang="en-GB" dirty="0" smtClean="0"/>
              <a:t>the elections. </a:t>
            </a:r>
          </a:p>
          <a:p>
            <a:pPr lvl="1"/>
            <a:r>
              <a:rPr lang="en-GB" dirty="0" smtClean="0"/>
              <a:t>The electoral process is more complex: it involves</a:t>
            </a:r>
          </a:p>
          <a:p>
            <a:pPr lvl="2"/>
            <a:r>
              <a:rPr lang="en-GB" dirty="0" smtClean="0"/>
              <a:t>large number of people in different positions </a:t>
            </a:r>
          </a:p>
          <a:p>
            <a:pPr lvl="2"/>
            <a:r>
              <a:rPr lang="en-GB" dirty="0" smtClean="0"/>
              <a:t>in large territories </a:t>
            </a:r>
          </a:p>
          <a:p>
            <a:pPr lvl="2"/>
            <a:r>
              <a:rPr lang="en-GB" dirty="0" smtClean="0"/>
              <a:t>during a long period of time </a:t>
            </a:r>
          </a:p>
          <a:p>
            <a:pPr lvl="1"/>
            <a:r>
              <a:rPr lang="en-GB" dirty="0" smtClean="0"/>
              <a:t>The electoral process has a special purpose: peaceful alternation in power</a:t>
            </a:r>
          </a:p>
          <a:p>
            <a:r>
              <a:rPr lang="en-GB" dirty="0" smtClean="0"/>
              <a:t>Examples of the impact of these specialties on the resolution of appeals.</a:t>
            </a:r>
          </a:p>
          <a:p>
            <a:pPr lvl="1"/>
            <a:r>
              <a:rPr lang="en-GB" dirty="0" smtClean="0"/>
              <a:t>The entitlement for lodging appeals</a:t>
            </a:r>
          </a:p>
          <a:p>
            <a:pPr lvl="1"/>
            <a:r>
              <a:rPr lang="en-GB" dirty="0" smtClean="0"/>
              <a:t>Time limits for lodging and deciding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94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A) entitlement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Political parties, coalitions and candidates, </a:t>
            </a:r>
            <a:r>
              <a:rPr lang="en-GB" dirty="0" smtClean="0"/>
              <a:t>main </a:t>
            </a:r>
            <a:r>
              <a:rPr lang="en-GB" dirty="0" smtClean="0"/>
              <a:t>actors </a:t>
            </a:r>
            <a:r>
              <a:rPr lang="en-GB" dirty="0" smtClean="0"/>
              <a:t>in</a:t>
            </a:r>
            <a:r>
              <a:rPr lang="en-GB" dirty="0" smtClean="0"/>
              <a:t> </a:t>
            </a:r>
            <a:r>
              <a:rPr lang="en-GB" dirty="0" smtClean="0"/>
              <a:t>elections. 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They defend their political interests 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Indirectly, they also defend </a:t>
            </a:r>
            <a:r>
              <a:rPr lang="en-GB" dirty="0" smtClean="0"/>
              <a:t>the general </a:t>
            </a:r>
            <a:r>
              <a:rPr lang="en-GB" dirty="0" smtClean="0"/>
              <a:t>interest in clean elections. 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Voters: 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Not only appeals on inscription in electoral register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voters must also be entitled to contest </a:t>
            </a:r>
            <a:r>
              <a:rPr lang="en-GB" dirty="0" smtClean="0"/>
              <a:t>election </a:t>
            </a:r>
            <a:r>
              <a:rPr lang="en-GB" dirty="0" smtClean="0"/>
              <a:t>results. </a:t>
            </a:r>
          </a:p>
          <a:p>
            <a:pPr lvl="3">
              <a:lnSpc>
                <a:spcPct val="80000"/>
              </a:lnSpc>
            </a:pPr>
            <a:r>
              <a:rPr lang="en-GB" dirty="0" smtClean="0"/>
              <a:t>Risks of casting shadows on results and overloading the work of judges</a:t>
            </a:r>
          </a:p>
          <a:p>
            <a:pPr lvl="3">
              <a:lnSpc>
                <a:spcPct val="80000"/>
              </a:lnSpc>
            </a:pPr>
            <a:r>
              <a:rPr lang="en-GB" dirty="0" smtClean="0"/>
              <a:t>The </a:t>
            </a:r>
            <a:r>
              <a:rPr lang="en-GB" i="1" dirty="0" smtClean="0"/>
              <a:t>Code</a:t>
            </a:r>
            <a:r>
              <a:rPr lang="en-GB" dirty="0" smtClean="0"/>
              <a:t> allows imposing quorum for lodging the plea</a:t>
            </a:r>
          </a:p>
        </p:txBody>
      </p:sp>
    </p:spTree>
    <p:extLst>
      <p:ext uri="{BB962C8B-B14F-4D97-AF65-F5344CB8AC3E}">
        <p14:creationId xmlns:p14="http://schemas.microsoft.com/office/powerpoint/2010/main" val="13853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ES" dirty="0" smtClean="0"/>
              <a:t>B) </a:t>
            </a:r>
            <a:r>
              <a:rPr lang="en-GB" dirty="0" smtClean="0"/>
              <a:t>Time limits</a:t>
            </a:r>
          </a:p>
          <a:p>
            <a:pPr lvl="1"/>
            <a:r>
              <a:rPr lang="en-GB" dirty="0" smtClean="0"/>
              <a:t>Time is more relevant in </a:t>
            </a:r>
            <a:r>
              <a:rPr lang="en-GB" dirty="0" smtClean="0"/>
              <a:t>elections </a:t>
            </a:r>
            <a:r>
              <a:rPr lang="en-GB" dirty="0" smtClean="0"/>
              <a:t>than in other processes</a:t>
            </a:r>
          </a:p>
          <a:p>
            <a:pPr lvl="2"/>
            <a:r>
              <a:rPr lang="en-GB" dirty="0" smtClean="0"/>
              <a:t>It necessary to avoid:</a:t>
            </a:r>
          </a:p>
          <a:p>
            <a:pPr lvl="3"/>
            <a:r>
              <a:rPr lang="en-GB" dirty="0" smtClean="0"/>
              <a:t>Delays of </a:t>
            </a:r>
            <a:r>
              <a:rPr lang="en-GB" dirty="0" smtClean="0"/>
              <a:t>the </a:t>
            </a:r>
            <a:r>
              <a:rPr lang="en-GB" dirty="0" smtClean="0"/>
              <a:t>electoral process</a:t>
            </a:r>
          </a:p>
          <a:p>
            <a:pPr lvl="3"/>
            <a:r>
              <a:rPr lang="en-GB" dirty="0" smtClean="0"/>
              <a:t>Inefficiency of the judicial decision</a:t>
            </a:r>
          </a:p>
          <a:p>
            <a:pPr lvl="1"/>
            <a:r>
              <a:rPr lang="en-GB" dirty="0" smtClean="0"/>
              <a:t>The Code recommends simple and non-formal proceedings </a:t>
            </a:r>
          </a:p>
          <a:p>
            <a:pPr marL="1371600" lvl="3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35323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661</Words>
  <Application>Microsoft Office PowerPoint</Application>
  <PresentationFormat>Presentación en pantalla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Adyacencia</vt:lpstr>
      <vt:lpstr>Diseño personalizado</vt:lpstr>
      <vt:lpstr>Venice Commission’s Code of Good Practice in Electoral Matters  and electoral complaints and appeals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FUNCIONALIDAD DE LOS REFERÉNDUMS EN LOS ÁMBITOS SUBCENTRALES DE LOS ESTADOS COMPUESTOS</dc:title>
  <dc:creator>Paloma Biglino</dc:creator>
  <cp:lastModifiedBy>Paloma Biglino</cp:lastModifiedBy>
  <cp:revision>56</cp:revision>
  <cp:lastPrinted>2019-02-01T12:35:36Z</cp:lastPrinted>
  <dcterms:created xsi:type="dcterms:W3CDTF">2018-11-26T17:29:40Z</dcterms:created>
  <dcterms:modified xsi:type="dcterms:W3CDTF">2019-02-01T12:48:15Z</dcterms:modified>
</cp:coreProperties>
</file>