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6" r:id="rId2"/>
  </p:sldMasterIdLst>
  <p:sldIdLst>
    <p:sldId id="256" r:id="rId3"/>
    <p:sldId id="258" r:id="rId4"/>
    <p:sldId id="259" r:id="rId5"/>
    <p:sldId id="260" r:id="rId6"/>
    <p:sldId id="261" r:id="rId7"/>
    <p:sldId id="262" r:id="rId8"/>
    <p:sldId id="263" r:id="rId9"/>
    <p:sldId id="264" r:id="rId10"/>
    <p:sldId id="265" r:id="rId11"/>
    <p:sldId id="273"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B06FA59-FAFD-423F-9CE5-D30358E38C09}" type="datetimeFigureOut">
              <a:rPr lang="es-ES" smtClean="0"/>
              <a:t>27/11/2018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B06FA59-FAFD-423F-9CE5-D30358E38C09}" type="datetimeFigureOut">
              <a:rPr lang="es-ES" smtClean="0"/>
              <a:t>27/11/2018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B06FA59-FAFD-423F-9CE5-D30358E38C09}" type="datetimeFigureOut">
              <a:rPr lang="es-ES" smtClean="0"/>
              <a:t>27/11/2018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7859216" cy="5361459"/>
          </a:xfrm>
        </p:spPr>
        <p:txBody>
          <a:bodyPr/>
          <a:lstStyle>
            <a:lvl1pPr marL="342900" indent="-228600">
              <a:buFont typeface="Wingdings" panose="05000000000000000000" pitchFamily="2" charset="2"/>
              <a:buChar char="§"/>
              <a:defRPr sz="2800" baseline="0">
                <a:latin typeface="Times New Roman" panose="02020603050405020304" pitchFamily="18" charset="0"/>
              </a:defRPr>
            </a:lvl1pPr>
            <a:lvl2pPr marL="742950" indent="-285750">
              <a:buFont typeface="Wingdings" panose="05000000000000000000" pitchFamily="2" charset="2"/>
              <a:buChar char="§"/>
              <a:defRPr sz="2600" baseline="0">
                <a:latin typeface="Times New Roman" panose="02020603050405020304" pitchFamily="18" charset="0"/>
              </a:defRPr>
            </a:lvl2pPr>
            <a:lvl3pPr marL="1143000" indent="-228600">
              <a:buFont typeface="Wingdings" panose="05000000000000000000" pitchFamily="2" charset="2"/>
              <a:buChar char="§"/>
              <a:defRPr sz="2400" baseline="0">
                <a:latin typeface="Times New Roman" panose="02020603050405020304" pitchFamily="18" charset="0"/>
              </a:defRPr>
            </a:lvl3pPr>
            <a:lvl4pPr marL="1600200" indent="-228600">
              <a:buFont typeface="Wingdings" panose="05000000000000000000" pitchFamily="2" charset="2"/>
              <a:buChar char="§"/>
              <a:defRPr sz="2200" baseline="0">
                <a:latin typeface="Times New Roman" panose="02020603050405020304" pitchFamily="18" charset="0"/>
              </a:defRPr>
            </a:lvl4pPr>
            <a:lvl5pPr marL="2057400" indent="-228600">
              <a:buFont typeface="Wingdings" panose="05000000000000000000" pitchFamily="2" charset="2"/>
              <a:buChar char="§"/>
              <a:defRPr sz="2000" baseline="0">
                <a:latin typeface="Times New Roman" panose="02020603050405020304" pitchFamily="18" charset="0"/>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2" name="1 Marcador de fecha"/>
          <p:cNvSpPr>
            <a:spLocks noGrp="1"/>
          </p:cNvSpPr>
          <p:nvPr>
            <p:ph type="dt" sz="half" idx="10"/>
          </p:nvPr>
        </p:nvSpPr>
        <p:spPr/>
        <p:txBody>
          <a:bodyPr/>
          <a:lstStyle/>
          <a:p>
            <a:endParaRPr lang="es-ES" dirty="0"/>
          </a:p>
        </p:txBody>
      </p:sp>
      <p:sp>
        <p:nvSpPr>
          <p:cNvPr id="4" name="3 Marcador de pie de página"/>
          <p:cNvSpPr>
            <a:spLocks noGrp="1"/>
          </p:cNvSpPr>
          <p:nvPr>
            <p:ph type="ftr" sz="quarter" idx="11"/>
          </p:nvPr>
        </p:nvSpPr>
        <p:spPr>
          <a:xfrm rot="16200000">
            <a:off x="6445262" y="2907112"/>
            <a:ext cx="4650577" cy="365760"/>
          </a:xfrm>
        </p:spPr>
        <p:txBody>
          <a:bodyPr/>
          <a:lstStyle/>
          <a:p>
            <a:r>
              <a:rPr lang="es-ES" dirty="0" smtClean="0"/>
              <a:t>Introducción</a:t>
            </a:r>
            <a:endParaRPr lang="es-ES" dirty="0"/>
          </a:p>
        </p:txBody>
      </p:sp>
      <p:sp>
        <p:nvSpPr>
          <p:cNvPr id="5" name="4 Marcador de número de diapositiva"/>
          <p:cNvSpPr>
            <a:spLocks noGrp="1"/>
          </p:cNvSpPr>
          <p:nvPr>
            <p:ph type="sldNum" sz="quarter" idx="12"/>
          </p:nvPr>
        </p:nvSpPr>
        <p:spPr/>
        <p:txBody>
          <a:bodyPr/>
          <a:lstStyle/>
          <a:p>
            <a:fld id="{B1A97A8F-DE8D-4108-A929-DC0C14D56424}" type="slidenum">
              <a:rPr lang="es-ES" smtClean="0"/>
              <a:t>‹Nº›</a:t>
            </a:fld>
            <a:endParaRPr lang="es-ES" dirty="0"/>
          </a:p>
        </p:txBody>
      </p:sp>
    </p:spTree>
    <p:extLst>
      <p:ext uri="{BB962C8B-B14F-4D97-AF65-F5344CB8AC3E}">
        <p14:creationId xmlns:p14="http://schemas.microsoft.com/office/powerpoint/2010/main" val="30211282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5198539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3005589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1598040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1845488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36576987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4070105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318592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B06FA59-FAFD-423F-9CE5-D30358E38C09}" type="datetimeFigureOut">
              <a:rPr lang="es-ES" smtClean="0"/>
              <a:t>27/11/2018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764029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40537173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22231568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2483B84-9F2B-486B-B3DF-347CEDB6550A}" type="datetimeFigureOut">
              <a:rPr lang="es-ES" smtClean="0"/>
              <a:t>27/11/2018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6CBF5A-C3EF-4270-8845-0EE1BC037815}" type="slidenum">
              <a:rPr lang="es-ES" smtClean="0"/>
              <a:t>‹Nº›</a:t>
            </a:fld>
            <a:endParaRPr lang="es-ES"/>
          </a:p>
        </p:txBody>
      </p:sp>
    </p:spTree>
    <p:extLst>
      <p:ext uri="{BB962C8B-B14F-4D97-AF65-F5344CB8AC3E}">
        <p14:creationId xmlns:p14="http://schemas.microsoft.com/office/powerpoint/2010/main" val="3222268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B06FA59-FAFD-423F-9CE5-D30358E38C09}" type="datetimeFigureOut">
              <a:rPr lang="es-ES" smtClean="0"/>
              <a:t>27/11/2018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B06FA59-FAFD-423F-9CE5-D30358E38C09}" type="datetimeFigureOut">
              <a:rPr lang="es-ES" smtClean="0"/>
              <a:t>27/11/2018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4B06FA59-FAFD-423F-9CE5-D30358E38C09}" type="datetimeFigureOut">
              <a:rPr lang="es-ES" smtClean="0"/>
              <a:t>27/11/2018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B06FA59-FAFD-423F-9CE5-D30358E38C09}" type="datetimeFigureOut">
              <a:rPr lang="es-ES" smtClean="0"/>
              <a:t>27/11/2018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06FA59-FAFD-423F-9CE5-D30358E38C09}" type="datetimeFigureOut">
              <a:rPr lang="es-ES" smtClean="0"/>
              <a:t>27/11/2018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E4998F6-1788-4D61-8FFA-27F3343AB37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B06FA59-FAFD-423F-9CE5-D30358E38C09}" type="datetimeFigureOut">
              <a:rPr lang="es-ES" smtClean="0"/>
              <a:t>27/11/2018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E4998F6-1788-4D61-8FFA-27F3343AB371}"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4B06FA59-FAFD-423F-9CE5-D30358E38C09}" type="datetimeFigureOut">
              <a:rPr lang="es-ES" smtClean="0"/>
              <a:t>27/11/2018</a:t>
            </a:fld>
            <a:endParaRPr lang="es-ES"/>
          </a:p>
        </p:txBody>
      </p:sp>
      <p:sp>
        <p:nvSpPr>
          <p:cNvPr id="9" name="Slide Number Placeholder 8"/>
          <p:cNvSpPr>
            <a:spLocks noGrp="1"/>
          </p:cNvSpPr>
          <p:nvPr>
            <p:ph type="sldNum" sz="quarter" idx="11"/>
          </p:nvPr>
        </p:nvSpPr>
        <p:spPr/>
        <p:txBody>
          <a:bodyPr/>
          <a:lstStyle/>
          <a:p>
            <a:fld id="{6E4998F6-1788-4D61-8FFA-27F3343AB371}"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4998F6-1788-4D61-8FFA-27F3343AB371}"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B06FA59-FAFD-423F-9CE5-D30358E38C09}" type="datetimeFigureOut">
              <a:rPr lang="es-ES" smtClean="0"/>
              <a:t>27/11/2018</a:t>
            </a:fld>
            <a:endParaRPr lang="es-E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5" r:id="rId12"/>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83B84-9F2B-486B-B3DF-347CEDB6550A}" type="datetimeFigureOut">
              <a:rPr lang="es-ES" smtClean="0"/>
              <a:t>27/11/2018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CBF5A-C3EF-4270-8845-0EE1BC037815}" type="slidenum">
              <a:rPr lang="es-ES" smtClean="0"/>
              <a:t>‹Nº›</a:t>
            </a:fld>
            <a:endParaRPr lang="es-ES"/>
          </a:p>
        </p:txBody>
      </p:sp>
    </p:spTree>
    <p:extLst>
      <p:ext uri="{BB962C8B-B14F-4D97-AF65-F5344CB8AC3E}">
        <p14:creationId xmlns:p14="http://schemas.microsoft.com/office/powerpoint/2010/main" val="31933594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sz="3600" dirty="0"/>
              <a:t>LA FUNCIONALIDAD DE LOS REFERÉNDUMS EN LOS ÁMBITOS SUBCENTRALES DE LOS ESTADOS COMPUESTOS</a:t>
            </a:r>
            <a:endParaRPr lang="es-ES" sz="3600" dirty="0"/>
          </a:p>
        </p:txBody>
      </p:sp>
      <p:sp>
        <p:nvSpPr>
          <p:cNvPr id="3" name="2 Subtítulo"/>
          <p:cNvSpPr>
            <a:spLocks noGrp="1"/>
          </p:cNvSpPr>
          <p:nvPr>
            <p:ph type="subTitle" idx="1"/>
          </p:nvPr>
        </p:nvSpPr>
        <p:spPr/>
        <p:txBody>
          <a:bodyPr>
            <a:normAutofit lnSpcReduction="10000"/>
          </a:bodyPr>
          <a:lstStyle/>
          <a:p>
            <a:r>
              <a:rPr lang="es-ES" dirty="0" smtClean="0">
                <a:solidFill>
                  <a:schemeClr val="tx1"/>
                </a:solidFill>
              </a:rPr>
              <a:t>Paloma Biglino Campos</a:t>
            </a:r>
          </a:p>
          <a:p>
            <a:r>
              <a:rPr lang="es-ES" dirty="0" smtClean="0">
                <a:solidFill>
                  <a:schemeClr val="tx1"/>
                </a:solidFill>
              </a:rPr>
              <a:t>Catedrática de Derecho Constitucional</a:t>
            </a:r>
          </a:p>
          <a:p>
            <a:r>
              <a:rPr lang="es-ES" dirty="0" smtClean="0">
                <a:solidFill>
                  <a:schemeClr val="tx1"/>
                </a:solidFill>
              </a:rPr>
              <a:t>Universidad de Valladolid</a:t>
            </a:r>
            <a:endParaRPr lang="es-ES" dirty="0">
              <a:solidFill>
                <a:schemeClr val="tx1"/>
              </a:solidFill>
            </a:endParaRPr>
          </a:p>
        </p:txBody>
      </p:sp>
    </p:spTree>
    <p:extLst>
      <p:ext uri="{BB962C8B-B14F-4D97-AF65-F5344CB8AC3E}">
        <p14:creationId xmlns:p14="http://schemas.microsoft.com/office/powerpoint/2010/main" val="2414985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dirty="0"/>
          </a:p>
        </p:txBody>
      </p:sp>
      <p:pic>
        <p:nvPicPr>
          <p:cNvPr id="2050" name="Picture 2" descr="C:\Users\EDU\Dropbox\biglino\A 2018 Zaragoza\Estados Unidos\Tabla matsusak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764704"/>
            <a:ext cx="7704856"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061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 dirty="0" smtClean="0"/>
              <a:t>Áreas más concretas: impuestos y endeudamiento</a:t>
            </a:r>
          </a:p>
          <a:p>
            <a:pPr lvl="1"/>
            <a:r>
              <a:rPr lang="es-ES" dirty="0" smtClean="0"/>
              <a:t>En Cantones Suizos y en Estados miembros USA, disminuye gasto y déficit cuando se somete a votación. </a:t>
            </a:r>
          </a:p>
          <a:p>
            <a:pPr lvl="1"/>
            <a:r>
              <a:rPr lang="es-ES" dirty="0" smtClean="0"/>
              <a:t>Se disminuye el tamaño de los poderes públicos. </a:t>
            </a:r>
          </a:p>
          <a:p>
            <a:pPr lvl="1"/>
            <a:r>
              <a:rPr lang="es-ES" dirty="0" smtClean="0"/>
              <a:t>Las entidades territoriales </a:t>
            </a:r>
            <a:r>
              <a:rPr lang="es-ES" dirty="0" err="1" smtClean="0"/>
              <a:t>subestatales</a:t>
            </a:r>
            <a:r>
              <a:rPr lang="es-ES" dirty="0" smtClean="0"/>
              <a:t> con iniciativa adoptan políticas sociales más conservadoras que los Estados que no la tienen.</a:t>
            </a:r>
          </a:p>
          <a:p>
            <a:pPr lvl="1"/>
            <a:r>
              <a:rPr lang="es-ES" dirty="0" smtClean="0"/>
              <a:t>Curiosamente, ocurre lo contrario en municipios</a:t>
            </a:r>
          </a:p>
          <a:p>
            <a:r>
              <a:rPr lang="es-ES" dirty="0" smtClean="0"/>
              <a:t>Conclusión: se acrecienta la proximidad, pero esta genera también inconvenientes: control elites, déficit deliberativo y riesgo mayoritario. </a:t>
            </a:r>
            <a:endParaRPr lang="es-ES" dirty="0"/>
          </a:p>
        </p:txBody>
      </p:sp>
    </p:spTree>
    <p:extLst>
      <p:ext uri="{BB962C8B-B14F-4D97-AF65-F5344CB8AC3E}">
        <p14:creationId xmlns:p14="http://schemas.microsoft.com/office/powerpoint/2010/main" val="1158931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 dirty="0" smtClean="0"/>
              <a:t>Hipótesis: en los Estados miembros, se acrecientan las ventajas e inconvenientes de los referéndums</a:t>
            </a:r>
          </a:p>
          <a:p>
            <a:r>
              <a:rPr lang="es-ES" dirty="0" smtClean="0"/>
              <a:t>La influencia de la opinión pública es mayor </a:t>
            </a:r>
          </a:p>
          <a:p>
            <a:pPr lvl="1"/>
            <a:r>
              <a:rPr lang="es-ES" dirty="0" smtClean="0"/>
              <a:t>En fase ascendente: formación de las políticas públicas.</a:t>
            </a:r>
          </a:p>
          <a:p>
            <a:pPr lvl="1"/>
            <a:r>
              <a:rPr lang="es-ES" dirty="0" smtClean="0"/>
              <a:t>En fase descendente: cuando se pone en marcha procesos para exigir responsabilidad a las instituciones representativas. </a:t>
            </a:r>
          </a:p>
          <a:p>
            <a:r>
              <a:rPr lang="es-ES" dirty="0" smtClean="0"/>
              <a:t>Se acrecientan defectos </a:t>
            </a:r>
          </a:p>
          <a:p>
            <a:pPr lvl="1"/>
            <a:r>
              <a:rPr lang="es-ES" dirty="0" smtClean="0"/>
              <a:t>Más interferencia de grupos de interés, en asuntos tales como límites a medios ambiente, extracción de materias primas, etc.</a:t>
            </a:r>
          </a:p>
          <a:p>
            <a:pPr lvl="1"/>
            <a:r>
              <a:rPr lang="es-ES" dirty="0" smtClean="0"/>
              <a:t>Políticas populistas</a:t>
            </a:r>
          </a:p>
          <a:p>
            <a:pPr lvl="1"/>
            <a:r>
              <a:rPr lang="es-ES" dirty="0" smtClean="0"/>
              <a:t>Utilización del referéndum para legitimar medidas. Arma para publicitar políticas. </a:t>
            </a:r>
          </a:p>
        </p:txBody>
      </p:sp>
    </p:spTree>
    <p:extLst>
      <p:ext uri="{BB962C8B-B14F-4D97-AF65-F5344CB8AC3E}">
        <p14:creationId xmlns:p14="http://schemas.microsoft.com/office/powerpoint/2010/main" val="565606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Ahora bien: </a:t>
            </a:r>
          </a:p>
          <a:p>
            <a:pPr lvl="1"/>
            <a:r>
              <a:rPr lang="es-ES" dirty="0" smtClean="0"/>
              <a:t>Pueden establecerse garantías para luchar contra este tipo de manipulaciones (límites a la financiación de campañas de recogidas de firmas, materias vedadas, etc.)</a:t>
            </a:r>
          </a:p>
          <a:p>
            <a:pPr lvl="1"/>
            <a:r>
              <a:rPr lang="es-ES" dirty="0" smtClean="0"/>
              <a:t>Tema polémico: quórums de participación y mayorías de aprobación. </a:t>
            </a:r>
          </a:p>
          <a:p>
            <a:pPr lvl="2"/>
            <a:r>
              <a:rPr lang="es-ES" dirty="0" smtClean="0"/>
              <a:t>No cabe una solución unitaria sino que depende de la transcendencia que tenga la materia para el sistema. </a:t>
            </a:r>
          </a:p>
          <a:p>
            <a:pPr lvl="2"/>
            <a:r>
              <a:rPr lang="es-ES" dirty="0" smtClean="0"/>
              <a:t>La solución debería de ser la misma a la que se aplica en decisiones parlamentarias. </a:t>
            </a:r>
            <a:endParaRPr lang="es-ES" dirty="0"/>
          </a:p>
        </p:txBody>
      </p:sp>
    </p:spTree>
    <p:extLst>
      <p:ext uri="{BB962C8B-B14F-4D97-AF65-F5344CB8AC3E}">
        <p14:creationId xmlns:p14="http://schemas.microsoft.com/office/powerpoint/2010/main" val="339863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r>
              <a:rPr lang="es-ES" dirty="0" smtClean="0"/>
              <a:t>III. FEDERALISMO, INTEGRACIÓ Y REFERENDUM.</a:t>
            </a:r>
          </a:p>
          <a:p>
            <a:r>
              <a:rPr lang="es-ES" dirty="0" smtClean="0"/>
              <a:t>El federalismo es un instrumento para reconocer hechos diferenciales.</a:t>
            </a:r>
          </a:p>
          <a:p>
            <a:r>
              <a:rPr lang="es-ES" dirty="0" smtClean="0"/>
              <a:t>Pero este objetivo es instrumental: tanto en los federalismos de integración como en los de devolución, se trata de crear o consolidad unión. </a:t>
            </a:r>
            <a:endParaRPr lang="es-ES" dirty="0"/>
          </a:p>
          <a:p>
            <a:r>
              <a:rPr lang="es-ES" dirty="0" smtClean="0"/>
              <a:t>Hipótesis: el referéndum genera disfuncionalidades para alcanzar este objetivo. </a:t>
            </a:r>
            <a:endParaRPr lang="es-ES" dirty="0"/>
          </a:p>
          <a:p>
            <a:pPr lvl="1"/>
            <a:r>
              <a:rPr lang="es-ES" dirty="0" smtClean="0"/>
              <a:t>En estas ocasiones, no es un instrumento de integración. </a:t>
            </a:r>
          </a:p>
          <a:p>
            <a:r>
              <a:rPr lang="es-ES" dirty="0" smtClean="0"/>
              <a:t>Es cierto que en algunas ocasiones, sirve para crear unión</a:t>
            </a:r>
          </a:p>
          <a:p>
            <a:pPr lvl="1"/>
            <a:r>
              <a:rPr lang="es-ES" dirty="0" smtClean="0"/>
              <a:t>En USA, el legislador exigió en 1857 referéndums para integrarse en Unión </a:t>
            </a:r>
          </a:p>
          <a:p>
            <a:pPr lvl="1"/>
            <a:r>
              <a:rPr lang="es-ES" dirty="0" smtClean="0"/>
              <a:t>Italia es el resultado de plebiscitos que se celebraron desde 1848 a 1860</a:t>
            </a:r>
          </a:p>
          <a:p>
            <a:pPr lvl="1"/>
            <a:r>
              <a:rPr lang="es-ES" dirty="0" smtClean="0"/>
              <a:t>Más reciente: 16 referéndums de adhesión en la Unión Europea</a:t>
            </a:r>
          </a:p>
          <a:p>
            <a:pPr lvl="1"/>
            <a:endParaRPr lang="es-ES" dirty="0"/>
          </a:p>
        </p:txBody>
      </p:sp>
    </p:spTree>
    <p:extLst>
      <p:ext uri="{BB962C8B-B14F-4D97-AF65-F5344CB8AC3E}">
        <p14:creationId xmlns:p14="http://schemas.microsoft.com/office/powerpoint/2010/main" val="1952742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 dirty="0" smtClean="0"/>
              <a:t>Pero lo más frecuente es que el referéndum se use por los Estados miembros para cuestionar la unidad</a:t>
            </a:r>
          </a:p>
          <a:p>
            <a:pPr lvl="1"/>
            <a:r>
              <a:rPr lang="es-ES" dirty="0" smtClean="0"/>
              <a:t>Casos más recientes: Cataluña, Escocia, Véneto. </a:t>
            </a:r>
          </a:p>
          <a:p>
            <a:pPr lvl="1"/>
            <a:r>
              <a:rPr lang="es-ES" dirty="0" smtClean="0"/>
              <a:t>Unión Europea</a:t>
            </a:r>
          </a:p>
          <a:p>
            <a:pPr lvl="2"/>
            <a:r>
              <a:rPr lang="es-ES" dirty="0" smtClean="0"/>
              <a:t>Constitución Europea: referéndums Francia y Holanda en 2005</a:t>
            </a:r>
          </a:p>
          <a:p>
            <a:pPr lvl="2"/>
            <a:r>
              <a:rPr lang="es-ES" dirty="0" err="1" smtClean="0"/>
              <a:t>Brexit</a:t>
            </a:r>
            <a:endParaRPr lang="es-ES" dirty="0" smtClean="0"/>
          </a:p>
          <a:p>
            <a:r>
              <a:rPr lang="es-ES" dirty="0" smtClean="0"/>
              <a:t>El principal problema es que estos referéndums ponen a prueba la fuerza normativa de la constitución y el papel que desempeña el control de constitucionalidad. </a:t>
            </a:r>
          </a:p>
          <a:p>
            <a:pPr lvl="1"/>
            <a:r>
              <a:rPr lang="es-ES" dirty="0" smtClean="0"/>
              <a:t>El origen del concepto racional normativo de Constitución está en el pacto federal, tanto en Usa como en Europa</a:t>
            </a:r>
          </a:p>
          <a:p>
            <a:pPr lvl="1"/>
            <a:r>
              <a:rPr lang="es-ES" dirty="0" smtClean="0"/>
              <a:t>El Tribunal constitucional es el garante de dicho pacto.</a:t>
            </a:r>
          </a:p>
          <a:p>
            <a:endParaRPr lang="es-ES" dirty="0" smtClean="0"/>
          </a:p>
          <a:p>
            <a:pPr lvl="2"/>
            <a:endParaRPr lang="es-ES" dirty="0"/>
          </a:p>
        </p:txBody>
      </p:sp>
    </p:spTree>
    <p:extLst>
      <p:ext uri="{BB962C8B-B14F-4D97-AF65-F5344CB8AC3E}">
        <p14:creationId xmlns:p14="http://schemas.microsoft.com/office/powerpoint/2010/main" val="185618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1"/>
            <a:r>
              <a:rPr lang="es-ES" dirty="0"/>
              <a:t>Ser el árbitro de los conflictos entre instituciones centrales y </a:t>
            </a:r>
            <a:r>
              <a:rPr lang="es-ES" dirty="0" err="1"/>
              <a:t>subestatales</a:t>
            </a:r>
            <a:r>
              <a:rPr lang="es-ES" dirty="0"/>
              <a:t> es ya complicado, pero forma parte del juego</a:t>
            </a:r>
          </a:p>
          <a:p>
            <a:pPr lvl="1"/>
            <a:r>
              <a:rPr lang="es-ES" dirty="0"/>
              <a:t>Es más difícil cuando el Tribunal Constitucional tiene que mantener el pacto de unión con respecto al pueblo</a:t>
            </a:r>
          </a:p>
          <a:p>
            <a:pPr lvl="2"/>
            <a:r>
              <a:rPr lang="es-ES" dirty="0"/>
              <a:t>Siempre hay tensión cuando se analiza constitucionalidad de referéndums. </a:t>
            </a:r>
            <a:endParaRPr lang="es-ES" dirty="0" smtClean="0"/>
          </a:p>
          <a:p>
            <a:pPr lvl="3"/>
            <a:r>
              <a:rPr lang="es-ES" dirty="0" smtClean="0"/>
              <a:t>Hay países que niegan esta posibilidad</a:t>
            </a:r>
            <a:endParaRPr lang="es-ES" dirty="0"/>
          </a:p>
          <a:p>
            <a:pPr lvl="2"/>
            <a:r>
              <a:rPr lang="es-ES" dirty="0" smtClean="0"/>
              <a:t>Las dificultades se acrecientan todavía más cuando el Tribunal Constitucional tiene que afirmar la unidad frente al pueblo de un Estado. Se corre el riesgo de poner en duda la legitimidad del control </a:t>
            </a:r>
            <a:endParaRPr lang="es-ES" dirty="0"/>
          </a:p>
          <a:p>
            <a:endParaRPr lang="es-ES" dirty="0"/>
          </a:p>
          <a:p>
            <a:endParaRPr lang="es-ES" dirty="0"/>
          </a:p>
        </p:txBody>
      </p:sp>
    </p:spTree>
    <p:extLst>
      <p:ext uri="{BB962C8B-B14F-4D97-AF65-F5344CB8AC3E}">
        <p14:creationId xmlns:p14="http://schemas.microsoft.com/office/powerpoint/2010/main" val="1123157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También existen remedios, como control previo.</a:t>
            </a:r>
          </a:p>
          <a:p>
            <a:r>
              <a:rPr lang="es-ES" dirty="0" smtClean="0"/>
              <a:t>Pero la tensión tiene efectos disuasorios en la utilización del referéndum</a:t>
            </a:r>
          </a:p>
          <a:p>
            <a:pPr lvl="1"/>
            <a:r>
              <a:rPr lang="es-ES" dirty="0" smtClean="0"/>
              <a:t>A pesar de sus ventajas como instrumento de participación, pesa más su potencialidad como instrumento de desintegración. </a:t>
            </a:r>
          </a:p>
          <a:p>
            <a:pPr lvl="1"/>
            <a:r>
              <a:rPr lang="es-ES" dirty="0" smtClean="0"/>
              <a:t>Quizá por esta razón:</a:t>
            </a:r>
          </a:p>
          <a:p>
            <a:pPr lvl="2"/>
            <a:r>
              <a:rPr lang="es-ES" dirty="0" smtClean="0"/>
              <a:t>Es un instrumento muy utilizado en ordenamientos donde no se cuestiona la unidad.</a:t>
            </a:r>
          </a:p>
          <a:p>
            <a:pPr lvl="2"/>
            <a:r>
              <a:rPr lang="es-ES" dirty="0" smtClean="0"/>
              <a:t>se desactiva cuando la unidad de la federación corre riesgos. </a:t>
            </a:r>
          </a:p>
        </p:txBody>
      </p:sp>
    </p:spTree>
    <p:extLst>
      <p:ext uri="{BB962C8B-B14F-4D97-AF65-F5344CB8AC3E}">
        <p14:creationId xmlns:p14="http://schemas.microsoft.com/office/powerpoint/2010/main" val="78443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685800" indent="-571500">
              <a:buAutoNum type="romanUcPeriod"/>
            </a:pPr>
            <a:r>
              <a:rPr lang="es-ES" dirty="0" smtClean="0"/>
              <a:t>INTRODUCCION</a:t>
            </a:r>
          </a:p>
          <a:p>
            <a:r>
              <a:rPr lang="es-ES" dirty="0" smtClean="0"/>
              <a:t>Gran interés del tema:</a:t>
            </a:r>
          </a:p>
          <a:p>
            <a:pPr lvl="1"/>
            <a:r>
              <a:rPr lang="es-ES" dirty="0" smtClean="0"/>
              <a:t>El referéndum como instrumento para hacer frente a la crisis de la representación</a:t>
            </a:r>
          </a:p>
          <a:p>
            <a:pPr lvl="1"/>
            <a:r>
              <a:rPr lang="es-ES" dirty="0" smtClean="0"/>
              <a:t>La funcionalidad puede ser mayor en entidades más próximas al ciudadano, como son las </a:t>
            </a:r>
            <a:r>
              <a:rPr lang="es-ES" dirty="0" err="1" smtClean="0"/>
              <a:t>subestatales</a:t>
            </a:r>
            <a:r>
              <a:rPr lang="es-ES" dirty="0" smtClean="0"/>
              <a:t>.</a:t>
            </a:r>
          </a:p>
          <a:p>
            <a:r>
              <a:rPr lang="es-ES" dirty="0" smtClean="0"/>
              <a:t>Precisión terminológica: la conveniencia del término federal para hacer referencia a todas las entidades territoriales con dualidad de poder legislativo. </a:t>
            </a:r>
          </a:p>
          <a:p>
            <a:pPr marL="114300" indent="0">
              <a:buNone/>
            </a:pPr>
            <a:r>
              <a:rPr lang="es-ES" dirty="0"/>
              <a:t>	</a:t>
            </a:r>
            <a:r>
              <a:rPr lang="es-ES" dirty="0" smtClean="0"/>
              <a:t>	</a:t>
            </a:r>
            <a:endParaRPr lang="es-ES" dirty="0"/>
          </a:p>
        </p:txBody>
      </p:sp>
    </p:spTree>
    <p:extLst>
      <p:ext uri="{BB962C8B-B14F-4D97-AF65-F5344CB8AC3E}">
        <p14:creationId xmlns:p14="http://schemas.microsoft.com/office/powerpoint/2010/main" val="648826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 dirty="0" smtClean="0"/>
              <a:t>Pero rodeado de dificultades</a:t>
            </a:r>
          </a:p>
          <a:p>
            <a:pPr lvl="1"/>
            <a:r>
              <a:rPr lang="es-ES" dirty="0" smtClean="0"/>
              <a:t>a</a:t>
            </a:r>
            <a:r>
              <a:rPr lang="es-ES" dirty="0"/>
              <a:t>) </a:t>
            </a:r>
            <a:r>
              <a:rPr lang="es-ES" dirty="0" smtClean="0"/>
              <a:t>hay una gran variedad de formas de participación directa en los Estados miembros de los Estados federales. </a:t>
            </a:r>
          </a:p>
          <a:p>
            <a:pPr lvl="2"/>
            <a:r>
              <a:rPr lang="es-ES" dirty="0" smtClean="0"/>
              <a:t>Ejemplo: Estados Unidos</a:t>
            </a:r>
          </a:p>
          <a:p>
            <a:pPr lvl="3"/>
            <a:r>
              <a:rPr lang="es-ES" dirty="0" smtClean="0"/>
              <a:t>23 Estados tienen iniciativa de referéndum para proponer leyes o reformas de la constitución</a:t>
            </a:r>
          </a:p>
          <a:p>
            <a:pPr lvl="4"/>
            <a:r>
              <a:rPr lang="es-ES" dirty="0" smtClean="0"/>
              <a:t>directa o indirecta</a:t>
            </a:r>
          </a:p>
          <a:p>
            <a:pPr lvl="3"/>
            <a:r>
              <a:rPr lang="es-ES" dirty="0" smtClean="0"/>
              <a:t>24 Estados conocen en referéndum, de iniciativa parlamentaria o popular (para derogar leyes). Hay, además, Estados con referéndum consultivo</a:t>
            </a:r>
          </a:p>
          <a:p>
            <a:pPr lvl="3"/>
            <a:r>
              <a:rPr lang="es-ES" dirty="0" smtClean="0"/>
              <a:t>18 Estados tienen </a:t>
            </a:r>
            <a:r>
              <a:rPr lang="es-ES" dirty="0" err="1" smtClean="0"/>
              <a:t>recall</a:t>
            </a:r>
            <a:r>
              <a:rPr lang="es-ES" dirty="0" smtClean="0"/>
              <a:t>. </a:t>
            </a:r>
          </a:p>
          <a:p>
            <a:pPr lvl="2"/>
            <a:r>
              <a:rPr lang="es-ES" dirty="0" smtClean="0"/>
              <a:t>Conforme a los datos del IRI, desde 1984 a 2016, se han celebrado 2547 iniciativas, de las cuales 1048 (41%) han prosperado. </a:t>
            </a:r>
            <a:endParaRPr lang="es-ES" dirty="0"/>
          </a:p>
        </p:txBody>
      </p:sp>
    </p:spTree>
    <p:extLst>
      <p:ext uri="{BB962C8B-B14F-4D97-AF65-F5344CB8AC3E}">
        <p14:creationId xmlns:p14="http://schemas.microsoft.com/office/powerpoint/2010/main" val="4049225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lvl="1">
              <a:lnSpc>
                <a:spcPct val="80000"/>
              </a:lnSpc>
            </a:pPr>
            <a:r>
              <a:rPr lang="es-ES_tradnl" sz="2800" dirty="0" smtClean="0"/>
              <a:t>En Italia, por mandato del art. 123 CI, los Estatutos deben contener derecho de iniciativa y referéndum sobre leyes y disposiciones administrativas de la región. </a:t>
            </a:r>
          </a:p>
          <a:p>
            <a:pPr lvl="2">
              <a:lnSpc>
                <a:spcPct val="80000"/>
              </a:lnSpc>
            </a:pPr>
            <a:r>
              <a:rPr lang="es-ES_tradnl" dirty="0" smtClean="0"/>
              <a:t>Las 20 regiones han regulado estas formas de participación directa, que difieren entre sí.</a:t>
            </a:r>
          </a:p>
          <a:p>
            <a:pPr lvl="3">
              <a:lnSpc>
                <a:spcPct val="80000"/>
              </a:lnSpc>
            </a:pPr>
            <a:r>
              <a:rPr lang="es-ES_tradnl" sz="2400" dirty="0" smtClean="0"/>
              <a:t>En general: todas tienen referéndum abrogativo y consultivo en términos similares a los nacionales</a:t>
            </a:r>
          </a:p>
          <a:p>
            <a:pPr lvl="3">
              <a:lnSpc>
                <a:spcPct val="80000"/>
              </a:lnSpc>
            </a:pPr>
            <a:r>
              <a:rPr lang="es-ES_tradnl" sz="2400" dirty="0" smtClean="0"/>
              <a:t>Pero hay variedades</a:t>
            </a:r>
          </a:p>
          <a:p>
            <a:pPr lvl="4">
              <a:lnSpc>
                <a:spcPct val="80000"/>
              </a:lnSpc>
            </a:pPr>
            <a:r>
              <a:rPr lang="es-ES_tradnl" sz="2400" dirty="0" err="1" smtClean="0"/>
              <a:t>Lazio</a:t>
            </a:r>
            <a:r>
              <a:rPr lang="es-ES_tradnl" sz="2400" dirty="0" smtClean="0"/>
              <a:t>, </a:t>
            </a:r>
            <a:r>
              <a:rPr lang="es-ES_tradnl" sz="2400" dirty="0" err="1" smtClean="0"/>
              <a:t>Sardegna</a:t>
            </a:r>
            <a:r>
              <a:rPr lang="es-ES_tradnl" sz="2400" dirty="0" smtClean="0"/>
              <a:t>, </a:t>
            </a:r>
            <a:r>
              <a:rPr lang="es-ES_tradnl" sz="2400" dirty="0" err="1" smtClean="0"/>
              <a:t>Friuli</a:t>
            </a:r>
            <a:r>
              <a:rPr lang="es-ES_tradnl" sz="2400" dirty="0" smtClean="0"/>
              <a:t>: </a:t>
            </a:r>
            <a:r>
              <a:rPr lang="es-ES_tradnl" sz="2400" dirty="0" err="1" smtClean="0"/>
              <a:t>referendum</a:t>
            </a:r>
            <a:r>
              <a:rPr lang="es-ES_tradnl" sz="2400" dirty="0" smtClean="0"/>
              <a:t> propositivo</a:t>
            </a:r>
          </a:p>
          <a:p>
            <a:pPr lvl="4">
              <a:lnSpc>
                <a:spcPct val="80000"/>
              </a:lnSpc>
            </a:pPr>
            <a:r>
              <a:rPr lang="es-ES_tradnl" sz="2400" dirty="0" smtClean="0"/>
              <a:t>Campania, Valle </a:t>
            </a:r>
            <a:r>
              <a:rPr lang="es-ES_tradnl" sz="2400" dirty="0" err="1" smtClean="0"/>
              <a:t>d’Aosta</a:t>
            </a:r>
            <a:r>
              <a:rPr lang="es-ES_tradnl" sz="2400" dirty="0" smtClean="0"/>
              <a:t>, Bolzano y Trento tienen </a:t>
            </a:r>
            <a:r>
              <a:rPr lang="es-ES_tradnl" sz="2400" dirty="0" err="1" smtClean="0"/>
              <a:t>referendum</a:t>
            </a:r>
            <a:r>
              <a:rPr lang="es-ES_tradnl" sz="2400" dirty="0" smtClean="0"/>
              <a:t> propositivo-aprobatorio. </a:t>
            </a:r>
          </a:p>
          <a:p>
            <a:pPr lvl="1">
              <a:lnSpc>
                <a:spcPct val="80000"/>
              </a:lnSpc>
            </a:pPr>
            <a:r>
              <a:rPr lang="es-ES_tradnl" sz="2400" dirty="0" smtClean="0"/>
              <a:t>Suiza: cada uno de los 26 cantones conocen la figura. </a:t>
            </a:r>
          </a:p>
          <a:p>
            <a:pPr>
              <a:lnSpc>
                <a:spcPct val="80000"/>
              </a:lnSpc>
            </a:pPr>
            <a:r>
              <a:rPr lang="es-ES_tradnl" dirty="0" smtClean="0"/>
              <a:t>Esta variedad se multiplica si tenemos en cuenta las regulaciones que pueden tener las entidades locales, como </a:t>
            </a:r>
            <a:r>
              <a:rPr lang="es-ES_tradnl" dirty="0" err="1" smtClean="0"/>
              <a:t>muncipios</a:t>
            </a:r>
            <a:r>
              <a:rPr lang="es-ES_tradnl" dirty="0" smtClean="0"/>
              <a:t>. </a:t>
            </a:r>
            <a:endParaRPr lang="es-ES_tradnl" dirty="0"/>
          </a:p>
        </p:txBody>
      </p:sp>
    </p:spTree>
    <p:extLst>
      <p:ext uri="{BB962C8B-B14F-4D97-AF65-F5344CB8AC3E}">
        <p14:creationId xmlns:p14="http://schemas.microsoft.com/office/powerpoint/2010/main" val="603952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1">
              <a:lnSpc>
                <a:spcPct val="80000"/>
              </a:lnSpc>
            </a:pPr>
            <a:endParaRPr lang="es-ES_tradnl" dirty="0" smtClean="0"/>
          </a:p>
          <a:p>
            <a:pPr marL="114300" indent="0">
              <a:lnSpc>
                <a:spcPct val="80000"/>
              </a:lnSpc>
              <a:buNone/>
            </a:pPr>
            <a:r>
              <a:rPr lang="es-ES_tradnl" dirty="0" smtClean="0"/>
              <a:t>En definitiva</a:t>
            </a:r>
          </a:p>
          <a:p>
            <a:pPr marL="114300" indent="0">
              <a:lnSpc>
                <a:spcPct val="80000"/>
              </a:lnSpc>
              <a:buNone/>
            </a:pPr>
            <a:endParaRPr lang="es-ES_tradnl" dirty="0"/>
          </a:p>
          <a:p>
            <a:pPr lvl="1">
              <a:lnSpc>
                <a:spcPct val="80000"/>
              </a:lnSpc>
            </a:pPr>
            <a:r>
              <a:rPr lang="es-ES_tradnl" dirty="0" smtClean="0"/>
              <a:t>No </a:t>
            </a:r>
            <a:r>
              <a:rPr lang="es-ES_tradnl" dirty="0"/>
              <a:t>es posible llevar a cabo un análisis empírico de la funcionalidad de más de 100 </a:t>
            </a:r>
            <a:r>
              <a:rPr lang="es-ES_tradnl" dirty="0" smtClean="0"/>
              <a:t>modelos</a:t>
            </a:r>
          </a:p>
          <a:p>
            <a:pPr lvl="1">
              <a:lnSpc>
                <a:spcPct val="80000"/>
              </a:lnSpc>
            </a:pPr>
            <a:r>
              <a:rPr lang="es-ES_tradnl" dirty="0" smtClean="0"/>
              <a:t>Hay </a:t>
            </a:r>
            <a:r>
              <a:rPr lang="es-ES_tradnl" dirty="0"/>
              <a:t>muy pocos análisis que estudien los resultados de estas figuras en cada uno de los países. </a:t>
            </a:r>
            <a:endParaRPr lang="es-ES_tradnl" dirty="0" smtClean="0"/>
          </a:p>
          <a:p>
            <a:pPr lvl="2">
              <a:lnSpc>
                <a:spcPct val="80000"/>
              </a:lnSpc>
            </a:pPr>
            <a:r>
              <a:rPr lang="es-ES_tradnl" dirty="0" smtClean="0"/>
              <a:t>En </a:t>
            </a:r>
            <a:r>
              <a:rPr lang="es-ES_tradnl" dirty="0"/>
              <a:t>general, se estudia sólo el nivel nacional y, en algunos casos, el de algún Estado aunque hay excepciones. </a:t>
            </a:r>
            <a:endParaRPr lang="es-ES_tradnl" dirty="0" smtClean="0"/>
          </a:p>
          <a:p>
            <a:pPr lvl="2">
              <a:lnSpc>
                <a:spcPct val="80000"/>
              </a:lnSpc>
            </a:pPr>
            <a:r>
              <a:rPr lang="es-ES_tradnl" dirty="0" smtClean="0"/>
              <a:t>El método que se usa no es satisfactorio. Se mantienen afirmaciones a favor o en contra de la figura, utilizando sólo algunos casos como ejemplo.</a:t>
            </a:r>
            <a:endParaRPr lang="es-ES_tradnl" dirty="0"/>
          </a:p>
          <a:p>
            <a:endParaRPr lang="es-ES" dirty="0"/>
          </a:p>
        </p:txBody>
      </p:sp>
    </p:spTree>
    <p:extLst>
      <p:ext uri="{BB962C8B-B14F-4D97-AF65-F5344CB8AC3E}">
        <p14:creationId xmlns:p14="http://schemas.microsoft.com/office/powerpoint/2010/main" val="1385353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742950" lvl="2">
              <a:buClr>
                <a:schemeClr val="accent1"/>
              </a:buClr>
            </a:pPr>
            <a:r>
              <a:rPr lang="es-ES" sz="2800" dirty="0" smtClean="0"/>
              <a:t>b) dificultad a la hora de medir la funcionalidad del referéndum</a:t>
            </a:r>
            <a:r>
              <a:rPr lang="es-ES" dirty="0" smtClean="0"/>
              <a:t>:</a:t>
            </a:r>
          </a:p>
          <a:p>
            <a:pPr lvl="2">
              <a:lnSpc>
                <a:spcPct val="80000"/>
              </a:lnSpc>
            </a:pPr>
            <a:r>
              <a:rPr lang="es-ES" sz="2800" dirty="0"/>
              <a:t>Como la eficiencia, la funcionalidad sólo puede medirse si tenemos un objetivo predeterminado</a:t>
            </a:r>
          </a:p>
          <a:p>
            <a:pPr lvl="2">
              <a:lnSpc>
                <a:spcPct val="80000"/>
              </a:lnSpc>
            </a:pPr>
            <a:r>
              <a:rPr lang="es-ES" sz="2800" dirty="0"/>
              <a:t>No hay acuerdo </a:t>
            </a:r>
            <a:r>
              <a:rPr lang="es-ES" sz="2800" dirty="0" smtClean="0"/>
              <a:t>acerca de los fines que el referéndum debe perseguir. </a:t>
            </a:r>
          </a:p>
          <a:p>
            <a:pPr lvl="3">
              <a:lnSpc>
                <a:spcPct val="80000"/>
              </a:lnSpc>
            </a:pPr>
            <a:r>
              <a:rPr lang="es-ES" dirty="0" smtClean="0"/>
              <a:t>Para algunos, se trata de dar expresión a la voluntad popular. Cualquier referéndum es funcional</a:t>
            </a:r>
          </a:p>
          <a:p>
            <a:pPr lvl="3">
              <a:lnSpc>
                <a:spcPct val="80000"/>
              </a:lnSpc>
            </a:pPr>
            <a:r>
              <a:rPr lang="es-ES" dirty="0" smtClean="0"/>
              <a:t>Para otros, se trata de corregir las disfunciones de la democracia representativa. </a:t>
            </a:r>
          </a:p>
          <a:p>
            <a:pPr lvl="4">
              <a:lnSpc>
                <a:spcPct val="80000"/>
              </a:lnSpc>
            </a:pPr>
            <a:r>
              <a:rPr lang="es-ES" dirty="0" smtClean="0"/>
              <a:t>Habría que medir la mayor o menor funcionalidad de la figura en función de otras variables como pueden ser el tema sometido a votación, compatibilidad con el funcionamiento del parlamento, etc. </a:t>
            </a:r>
            <a:endParaRPr lang="es-ES" dirty="0"/>
          </a:p>
        </p:txBody>
      </p:sp>
    </p:spTree>
    <p:extLst>
      <p:ext uri="{BB962C8B-B14F-4D97-AF65-F5344CB8AC3E}">
        <p14:creationId xmlns:p14="http://schemas.microsoft.com/office/powerpoint/2010/main" val="123608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s-ES" dirty="0" smtClean="0"/>
              <a:t>Para hacer frente a estas dificultades:</a:t>
            </a:r>
          </a:p>
          <a:p>
            <a:pPr lvl="1"/>
            <a:r>
              <a:rPr lang="es-ES" dirty="0" smtClean="0"/>
              <a:t>Centrarme en el análisis de los Estados miembros y prescindir de las entidades locales.</a:t>
            </a:r>
          </a:p>
          <a:p>
            <a:pPr lvl="1"/>
            <a:r>
              <a:rPr lang="es-ES" dirty="0" smtClean="0"/>
              <a:t>Prescindir de análisis empíricos y normativos del ordenamiento de los Estados miembros.</a:t>
            </a:r>
          </a:p>
          <a:p>
            <a:pPr lvl="1"/>
            <a:r>
              <a:rPr lang="es-ES" dirty="0" smtClean="0"/>
              <a:t>Hacer un análisis de teoría general basado </a:t>
            </a:r>
          </a:p>
          <a:p>
            <a:pPr lvl="2"/>
            <a:r>
              <a:rPr lang="es-ES" dirty="0" smtClean="0"/>
              <a:t>en identificar los objetivos que persigue el federalismo y determinar funcionalidad de los referéndums en relación a dichas metas. </a:t>
            </a:r>
          </a:p>
          <a:p>
            <a:pPr lvl="3"/>
            <a:r>
              <a:rPr lang="es-ES" dirty="0" smtClean="0"/>
              <a:t>Es una técnica para aproximar decisiones a los ciudadanos</a:t>
            </a:r>
          </a:p>
          <a:p>
            <a:pPr lvl="3"/>
            <a:r>
              <a:rPr lang="es-ES" dirty="0" smtClean="0"/>
              <a:t>Dar satisfacción a las reivindicaciones </a:t>
            </a:r>
            <a:r>
              <a:rPr lang="es-ES" dirty="0" err="1" smtClean="0"/>
              <a:t>identitarias</a:t>
            </a:r>
            <a:r>
              <a:rPr lang="es-ES" dirty="0" smtClean="0"/>
              <a:t>. </a:t>
            </a:r>
          </a:p>
          <a:p>
            <a:r>
              <a:rPr lang="es-ES" dirty="0" smtClean="0"/>
              <a:t>Me voy a limitar a formular hipótesis y preguntas abiertas al debate. </a:t>
            </a:r>
            <a:endParaRPr lang="es-ES" dirty="0"/>
          </a:p>
        </p:txBody>
      </p:sp>
    </p:spTree>
    <p:extLst>
      <p:ext uri="{BB962C8B-B14F-4D97-AF65-F5344CB8AC3E}">
        <p14:creationId xmlns:p14="http://schemas.microsoft.com/office/powerpoint/2010/main" val="4262529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r>
              <a:rPr lang="es-ES" dirty="0" smtClean="0"/>
              <a:t>II. FEDERALISMO, DEMOCRACIA Y REFERENDUMS. </a:t>
            </a:r>
          </a:p>
          <a:p>
            <a:pPr lvl="1"/>
            <a:r>
              <a:rPr lang="es-ES" dirty="0" smtClean="0"/>
              <a:t>Vinculación que goza de gran tradición: confluyen</a:t>
            </a:r>
          </a:p>
          <a:p>
            <a:pPr lvl="2"/>
            <a:r>
              <a:rPr lang="es-ES" dirty="0" smtClean="0"/>
              <a:t> S. </a:t>
            </a:r>
            <a:r>
              <a:rPr lang="es-ES" dirty="0" err="1" smtClean="0"/>
              <a:t>Mill</a:t>
            </a:r>
            <a:r>
              <a:rPr lang="es-ES" dirty="0" smtClean="0"/>
              <a:t>: garantía de participación ciudadana. Suple separación entre representantes y representados y constituye una escuela de ciudadanía. </a:t>
            </a:r>
          </a:p>
          <a:p>
            <a:pPr lvl="2"/>
            <a:r>
              <a:rPr lang="es-ES" dirty="0" smtClean="0"/>
              <a:t>Madison: garantía del pluralismo: la variedad de intereses crea obstáculos para que los abusos de la mayoría pongan en riesgos los derechos de individuos y minorías.</a:t>
            </a:r>
          </a:p>
          <a:p>
            <a:pPr lvl="1"/>
            <a:r>
              <a:rPr lang="es-ES" dirty="0" smtClean="0"/>
              <a:t>La misma óptica inspiró la creación del Estado regional italiano: consolidación de las instituciones democráticas.</a:t>
            </a:r>
          </a:p>
          <a:p>
            <a:pPr lvl="1"/>
            <a:r>
              <a:rPr lang="es-ES" dirty="0" smtClean="0"/>
              <a:t>Inspira la CE: el “café para todos” no fue sólo una táctica para frenar los agravios comparativos. </a:t>
            </a:r>
          </a:p>
          <a:p>
            <a:pPr lvl="2"/>
            <a:r>
              <a:rPr lang="es-ES" dirty="0" smtClean="0"/>
              <a:t>Poder más descentralizado y más próximo a los ciudadanos. </a:t>
            </a:r>
            <a:endParaRPr lang="es-ES" dirty="0"/>
          </a:p>
        </p:txBody>
      </p:sp>
    </p:spTree>
    <p:extLst>
      <p:ext uri="{BB962C8B-B14F-4D97-AF65-F5344CB8AC3E}">
        <p14:creationId xmlns:p14="http://schemas.microsoft.com/office/powerpoint/2010/main" val="241677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S" dirty="0" smtClean="0"/>
              <a:t>¿Es el referéndum una técnica funcional para cumplir este objetivo?</a:t>
            </a:r>
          </a:p>
          <a:p>
            <a:r>
              <a:rPr lang="es-ES" dirty="0" smtClean="0"/>
              <a:t>La respuesta parece obvia, no sólo por razones teóricas, sino también empíricas. </a:t>
            </a:r>
          </a:p>
          <a:p>
            <a:r>
              <a:rPr lang="es-ES" dirty="0" err="1" smtClean="0"/>
              <a:t>Matsusaka</a:t>
            </a:r>
            <a:endParaRPr lang="es-ES" dirty="0" smtClean="0"/>
          </a:p>
          <a:p>
            <a:pPr lvl="1"/>
            <a:r>
              <a:rPr lang="es-ES" dirty="0" smtClean="0"/>
              <a:t>Las políticas de algunos Estados no se pueden entender sin tener en cuenta la iniciativa</a:t>
            </a:r>
          </a:p>
          <a:p>
            <a:pPr lvl="2"/>
            <a:r>
              <a:rPr lang="es-ES" dirty="0" smtClean="0"/>
              <a:t>Efectos directos de la iniciativa: congruencia entre políticas estatales y opinión pública es un 26% más elevada en Estados con iniciativa.</a:t>
            </a:r>
          </a:p>
          <a:p>
            <a:pPr lvl="2"/>
            <a:r>
              <a:rPr lang="es-ES" dirty="0" smtClean="0"/>
              <a:t>Efectos indirectos: los Estados con iniciativa son un 9% más proclives a adoptar políticas congruentes con la mayoría. </a:t>
            </a:r>
          </a:p>
          <a:p>
            <a:pPr lvl="1"/>
            <a:r>
              <a:rPr lang="es-ES" dirty="0" smtClean="0"/>
              <a:t>Ahora bien, las posibilidades de que estos Estados lleven a cabo políticas conservadoras son un 33% más elevadas.</a:t>
            </a:r>
            <a:endParaRPr lang="es-ES" dirty="0"/>
          </a:p>
        </p:txBody>
      </p:sp>
    </p:spTree>
    <p:extLst>
      <p:ext uri="{BB962C8B-B14F-4D97-AF65-F5344CB8AC3E}">
        <p14:creationId xmlns:p14="http://schemas.microsoft.com/office/powerpoint/2010/main" val="3549225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TotalTime>
  <Words>1424</Words>
  <Application>Microsoft Office PowerPoint</Application>
  <PresentationFormat>Presentación en pantalla (4:3)</PresentationFormat>
  <Paragraphs>108</Paragraphs>
  <Slides>17</Slides>
  <Notes>0</Notes>
  <HiddenSlides>0</HiddenSlides>
  <MMClips>0</MMClips>
  <ScaleCrop>false</ScaleCrop>
  <HeadingPairs>
    <vt:vector size="4" baseType="variant">
      <vt:variant>
        <vt:lpstr>Tema</vt:lpstr>
      </vt:variant>
      <vt:variant>
        <vt:i4>2</vt:i4>
      </vt:variant>
      <vt:variant>
        <vt:lpstr>Títulos de diapositiva</vt:lpstr>
      </vt:variant>
      <vt:variant>
        <vt:i4>17</vt:i4>
      </vt:variant>
    </vt:vector>
  </HeadingPairs>
  <TitlesOfParts>
    <vt:vector size="19" baseType="lpstr">
      <vt:lpstr>Adyacencia</vt:lpstr>
      <vt:lpstr>Diseño personalizado</vt:lpstr>
      <vt:lpstr>LA FUNCIONALIDAD DE LOS REFERÉNDUMS EN LOS ÁMBITOS SUBCENTRALES DE LOS ESTADOS COMPUESTOS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FUNCIONALIDAD DE LOS REFERÉNDUMS EN LOS ÁMBITOS SUBCENTRALES DE LOS ESTADOS COMPUESTOS</dc:title>
  <dc:creator>Paloma Biglino</dc:creator>
  <cp:lastModifiedBy>Paloma Biglino</cp:lastModifiedBy>
  <cp:revision>18</cp:revision>
  <dcterms:created xsi:type="dcterms:W3CDTF">2018-11-26T17:29:40Z</dcterms:created>
  <dcterms:modified xsi:type="dcterms:W3CDTF">2018-11-27T10:03:51Z</dcterms:modified>
</cp:coreProperties>
</file>