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81813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65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4610701F-7969-4EA0-B34E-8B7E6F145208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A5A5DEA5-9B3B-4D4A-874C-5D7164B34D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54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796D2A-66D9-4F5E-B573-7DBDB9355D9F}" type="datetimeFigureOut">
              <a:rPr lang="es-ES" smtClean="0"/>
              <a:t>12/06/2019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A3D27D-194D-4D0C-AB9E-B86ADE70D55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Dos ejemplos de la aportación de la Comisión de Venecia al patrimonio constitucional común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Paloma </a:t>
            </a:r>
            <a:r>
              <a:rPr lang="es-ES" dirty="0" err="1" smtClean="0"/>
              <a:t>Biglino</a:t>
            </a:r>
            <a:r>
              <a:rPr lang="es-ES" dirty="0" smtClean="0"/>
              <a:t> Campos</a:t>
            </a:r>
          </a:p>
          <a:p>
            <a:r>
              <a:rPr lang="es-ES" dirty="0" smtClean="0"/>
              <a:t>Catedrática de Derecho Constitucional</a:t>
            </a:r>
          </a:p>
          <a:p>
            <a:r>
              <a:rPr lang="es-ES" dirty="0" smtClean="0"/>
              <a:t>Universidad de Valladolid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866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noción de patrimonio constitucional común empieza a difundirse a finales de los años ochenta</a:t>
            </a:r>
          </a:p>
          <a:p>
            <a:r>
              <a:rPr lang="es-ES" dirty="0" smtClean="0"/>
              <a:t>“</a:t>
            </a:r>
            <a:r>
              <a:rPr lang="es-ES" dirty="0" err="1" smtClean="0"/>
              <a:t>founding</a:t>
            </a:r>
            <a:r>
              <a:rPr lang="es-ES" dirty="0" smtClean="0"/>
              <a:t> </a:t>
            </a:r>
            <a:r>
              <a:rPr lang="es-ES" dirty="0" err="1" smtClean="0"/>
              <a:t>mith</a:t>
            </a:r>
            <a:r>
              <a:rPr lang="es-ES" dirty="0" smtClean="0"/>
              <a:t>” en las nuevas democracias del centro y este de Europa: recuperar sentido real del Estado de Derecho, respeto a los derechos humanos, separación de poderes o pluralismo político</a:t>
            </a:r>
          </a:p>
          <a:p>
            <a:r>
              <a:rPr lang="es-ES" dirty="0"/>
              <a:t>No es una noción aséptica, sino cargada de valores</a:t>
            </a:r>
          </a:p>
          <a:p>
            <a:pPr lvl="1"/>
            <a:r>
              <a:rPr lang="es-ES" dirty="0"/>
              <a:t>Inspiran la construcción del Consejo de Europa</a:t>
            </a:r>
          </a:p>
          <a:p>
            <a:pPr lvl="1"/>
            <a:r>
              <a:rPr lang="es-ES" dirty="0"/>
              <a:t>Inspiran el art. 2 del TUE, que proclama como valores la dignidad, la libertad, la democracia, la igualdad, el Estado de Derecho y el respeto a los derechos </a:t>
            </a:r>
            <a:r>
              <a:rPr lang="es-ES" dirty="0" smtClean="0"/>
              <a:t>humanos</a:t>
            </a:r>
          </a:p>
          <a:p>
            <a:r>
              <a:rPr lang="es-ES" dirty="0" smtClean="0"/>
              <a:t>Pero tiene eficacia jurídica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I. La aportación de la CV al patrimonio constitucional común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67007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Aportaciones de la CV al patrimonio constitucional común</a:t>
            </a:r>
          </a:p>
          <a:p>
            <a:r>
              <a:rPr lang="es-ES" dirty="0" smtClean="0"/>
              <a:t>Dos ejemplos</a:t>
            </a:r>
          </a:p>
          <a:p>
            <a:pPr lvl="1"/>
            <a:r>
              <a:rPr lang="es-ES" dirty="0" smtClean="0"/>
              <a:t>Código de buenas prácticas en materia electoral</a:t>
            </a:r>
          </a:p>
          <a:p>
            <a:pPr lvl="1"/>
            <a:r>
              <a:rPr lang="es-ES" dirty="0" smtClean="0"/>
              <a:t>Informe sobre el Estado de Derecho</a:t>
            </a:r>
          </a:p>
          <a:p>
            <a:r>
              <a:rPr lang="es-ES" dirty="0" smtClean="0"/>
              <a:t>influencia del primero de estos textos en la jurisprudencia del TEDH</a:t>
            </a:r>
          </a:p>
          <a:p>
            <a:r>
              <a:rPr lang="es-ES" dirty="0" smtClean="0"/>
              <a:t>Influencia del segundo en la reacción de la UE ante el retroceso democrático en Estados miembros. </a:t>
            </a:r>
          </a:p>
          <a:p>
            <a:pPr lvl="1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>
                <a:solidFill>
                  <a:srgbClr val="895D1D"/>
                </a:solidFill>
              </a:rPr>
              <a:t>I. La aportación de la CV al patrimonio constitucional común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736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Más de cien sentencias del TEDH se refieren a la obra de la CV</a:t>
            </a:r>
          </a:p>
          <a:p>
            <a:r>
              <a:rPr lang="es-ES" dirty="0" smtClean="0"/>
              <a:t>A veces es “ad </a:t>
            </a:r>
            <a:r>
              <a:rPr lang="es-ES" dirty="0" err="1" smtClean="0"/>
              <a:t>abundantia</a:t>
            </a:r>
            <a:r>
              <a:rPr lang="es-ES" dirty="0" smtClean="0"/>
              <a:t>”: la decisión del TEDH habría sido igual</a:t>
            </a:r>
          </a:p>
          <a:p>
            <a:r>
              <a:rPr lang="es-ES" dirty="0" smtClean="0"/>
              <a:t>Pero en otros casos es la “ratio </a:t>
            </a:r>
            <a:r>
              <a:rPr lang="es-ES" dirty="0" err="1" smtClean="0"/>
              <a:t>decidendi</a:t>
            </a:r>
            <a:r>
              <a:rPr lang="es-ES" dirty="0" smtClean="0"/>
              <a:t>”: fundamenta la decisión. </a:t>
            </a:r>
          </a:p>
          <a:p>
            <a:r>
              <a:rPr lang="es-ES" dirty="0" smtClean="0"/>
              <a:t>El Código ha jugado un papel decisivo para dar contenido al art. 3 del Protocolo 1 al CEDH. Sólo obliga a </a:t>
            </a:r>
          </a:p>
          <a:p>
            <a:pPr lvl="1"/>
            <a:r>
              <a:rPr lang="es-ES" dirty="0" smtClean="0"/>
              <a:t>“celebrar elecciones libres, con escrutinio secreto, en condiciones que garanticen la libre expresión de la opinión popular.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692696"/>
            <a:ext cx="8044295" cy="1054250"/>
          </a:xfrm>
        </p:spPr>
        <p:txBody>
          <a:bodyPr/>
          <a:lstStyle/>
          <a:p>
            <a:r>
              <a:rPr lang="es-ES" sz="4000" dirty="0" smtClean="0"/>
              <a:t>II. Código de buenas prácticas y TEDH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24232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El Código es mucho más preciso</a:t>
            </a:r>
          </a:p>
          <a:p>
            <a:pPr lvl="1"/>
            <a:r>
              <a:rPr lang="es-ES" dirty="0" smtClean="0"/>
              <a:t>Exigencias sustantivas que derivan del carácter universal, libre, igual, directo y secreto del voto</a:t>
            </a:r>
          </a:p>
          <a:p>
            <a:pPr lvl="1"/>
            <a:r>
              <a:rPr lang="es-ES" dirty="0" smtClean="0"/>
              <a:t>Otros requisitos resultan de la proyección de </a:t>
            </a:r>
          </a:p>
          <a:p>
            <a:pPr lvl="2"/>
            <a:r>
              <a:rPr lang="es-ES" dirty="0" smtClean="0"/>
              <a:t>Respeto a otros derechos: libertad de expresión, reunión, circulación</a:t>
            </a:r>
          </a:p>
          <a:p>
            <a:pPr lvl="2"/>
            <a:r>
              <a:rPr lang="es-ES" dirty="0" smtClean="0"/>
              <a:t>Estado de Derecho: estabilidad del régimen jurídico de las elecciones</a:t>
            </a:r>
          </a:p>
          <a:p>
            <a:pPr lvl="2"/>
            <a:r>
              <a:rPr lang="es-ES" dirty="0" smtClean="0"/>
              <a:t>Estado de Derecho y división de poderes:</a:t>
            </a:r>
          </a:p>
          <a:p>
            <a:pPr lvl="3"/>
            <a:r>
              <a:rPr lang="es-ES" dirty="0" smtClean="0"/>
              <a:t>Aplicación de las normas electorales por órganos independientes e imparciales</a:t>
            </a:r>
          </a:p>
          <a:p>
            <a:pPr lvl="3"/>
            <a:r>
              <a:rPr lang="es-ES" dirty="0" smtClean="0"/>
              <a:t>Sistema de recursos que culmine ante tribunales de justicia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>
                <a:solidFill>
                  <a:srgbClr val="895D1D"/>
                </a:solidFill>
              </a:rPr>
              <a:t>II. Código de buenas prácticas y TEDH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644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TEDH se ha servido del Código para decidir sobre el derecho de voto de </a:t>
            </a:r>
          </a:p>
          <a:p>
            <a:pPr lvl="1"/>
            <a:r>
              <a:rPr lang="es-ES" dirty="0" smtClean="0"/>
              <a:t>personas que se encuentran privadas de libertad</a:t>
            </a:r>
          </a:p>
          <a:p>
            <a:pPr lvl="1"/>
            <a:r>
              <a:rPr lang="es-ES" dirty="0" smtClean="0"/>
              <a:t>Nacionales residentes en el extranjero</a:t>
            </a:r>
          </a:p>
          <a:p>
            <a:r>
              <a:rPr lang="es-ES" dirty="0" smtClean="0"/>
              <a:t>Caso reciente: </a:t>
            </a:r>
            <a:r>
              <a:rPr lang="es-ES" dirty="0" err="1" smtClean="0"/>
              <a:t>Yabloko</a:t>
            </a:r>
            <a:r>
              <a:rPr lang="es-ES" dirty="0" smtClean="0"/>
              <a:t> v. Rusia (8 noviembre 2016)</a:t>
            </a:r>
          </a:p>
          <a:p>
            <a:pPr lvl="1"/>
            <a:r>
              <a:rPr lang="es-ES" dirty="0" smtClean="0"/>
              <a:t>Usa el Código y el informe sobre nominación de candidatos para resolver la tensión entre democracia interna y autonomía de los partidos políticos</a:t>
            </a:r>
          </a:p>
          <a:p>
            <a:pPr lvl="1"/>
            <a:r>
              <a:rPr lang="es-ES" dirty="0" smtClean="0"/>
              <a:t>El legislador no puede imponer elecciones primarias: los partidos tienen derecho a elegir forma de democracia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>
                <a:solidFill>
                  <a:srgbClr val="895D1D"/>
                </a:solidFill>
              </a:rPr>
              <a:t>II. Código de buenas prácticas y TEDH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574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Para hacer frente a la situación en Polonia, la Comisión europea elaboró el Nuevo marco para reforzar el Estado de Derecho (2014)</a:t>
            </a:r>
          </a:p>
          <a:p>
            <a:r>
              <a:rPr lang="es-ES" dirty="0" smtClean="0"/>
              <a:t>Se inspira claramente en el informe sobre el Estado de Derecho de la CV (20111)</a:t>
            </a:r>
          </a:p>
          <a:p>
            <a:pPr lvl="1"/>
            <a:r>
              <a:rPr lang="es-ES" dirty="0" smtClean="0"/>
              <a:t>Requisitos formales: certeza del derecho, principio de legalidad, interdicción de la arbitrariedad, justicia independiente </a:t>
            </a:r>
          </a:p>
          <a:p>
            <a:pPr lvl="1"/>
            <a:r>
              <a:rPr lang="es-ES" dirty="0" smtClean="0"/>
              <a:t>Otros más sustantivos: la ley debe ser elaborada por representantes elegidos por los ciudadanos y con respeto a derechos fundamentales</a:t>
            </a:r>
          </a:p>
          <a:p>
            <a:pPr lvl="1"/>
            <a:r>
              <a:rPr lang="es-ES" dirty="0" smtClean="0"/>
              <a:t>Incluye una lista de verificación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III. La influencia de la CV sobre las instituciones de la UE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2869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activación del art. 7.1 del TUE contra Polonia (Comisión) y Hungría (Parlamento Europeo) se fundamentan en opiniones de la Comisión de Venecia respecto a la legislación de dichos países que alteraban los valores de la Unión.</a:t>
            </a:r>
          </a:p>
          <a:p>
            <a:r>
              <a:rPr lang="es-ES" dirty="0" smtClean="0"/>
              <a:t>La UE no ha seguido la solución de J. W. Müller: Comisión de Copenhague</a:t>
            </a:r>
          </a:p>
          <a:p>
            <a:r>
              <a:rPr lang="es-ES" dirty="0" smtClean="0"/>
              <a:t>Ha seguido la de C. </a:t>
            </a:r>
            <a:r>
              <a:rPr lang="es-ES" dirty="0" err="1" smtClean="0"/>
              <a:t>Tuori</a:t>
            </a:r>
            <a:r>
              <a:rPr lang="es-ES" dirty="0" smtClean="0"/>
              <a:t>: confiar en una institución que cuenta con más de 25 años de experiencia, solvencia técnica e independencia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>
                <a:solidFill>
                  <a:srgbClr val="895D1D"/>
                </a:solidFill>
              </a:rPr>
              <a:t>III. La influencia de la CV sobre las instituciones de la UE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912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último paso de la Comisión Europea ha sido la Comunicación destinada a reforzar el Estado de Derecho en la Unión. </a:t>
            </a:r>
          </a:p>
          <a:p>
            <a:pPr lvl="1"/>
            <a:r>
              <a:rPr lang="es-ES" dirty="0" smtClean="0"/>
              <a:t>En dicho texto propone</a:t>
            </a:r>
          </a:p>
          <a:p>
            <a:pPr lvl="2"/>
            <a:r>
              <a:rPr lang="es-ES" dirty="0" smtClean="0"/>
              <a:t>Que los EM promocionen el Estado de Derecho divulgando informes y opiniones de la CV</a:t>
            </a:r>
          </a:p>
          <a:p>
            <a:pPr lvl="2"/>
            <a:r>
              <a:rPr lang="es-ES" dirty="0" smtClean="0"/>
              <a:t>Estrechar lazos de colaboración </a:t>
            </a:r>
          </a:p>
          <a:p>
            <a:r>
              <a:rPr lang="es-ES" dirty="0" smtClean="0"/>
              <a:t>Es cierto que la </a:t>
            </a:r>
            <a:r>
              <a:rPr lang="es-ES" dirty="0" err="1" smtClean="0"/>
              <a:t>La</a:t>
            </a:r>
            <a:r>
              <a:rPr lang="es-ES" dirty="0" smtClean="0"/>
              <a:t> CV y la Comisión Europea hablan con diferentes voces</a:t>
            </a:r>
          </a:p>
          <a:p>
            <a:r>
              <a:rPr lang="es-ES" dirty="0" smtClean="0"/>
              <a:t>Pero el mensaje es el mismo. La CV es una de las fuentes más autorizadas para interpretar valores del art. 2 TUE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>
                <a:solidFill>
                  <a:srgbClr val="895D1D"/>
                </a:solidFill>
              </a:rPr>
              <a:t>III. La influencia de la CV sobre las instituciones de la UE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6995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47</TotalTime>
  <Words>766</Words>
  <Application>Microsoft Office PowerPoint</Application>
  <PresentationFormat>Presentación en pantalla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Cartoné</vt:lpstr>
      <vt:lpstr>Dos ejemplos de la aportación de la Comisión de Venecia al patrimonio constitucional común</vt:lpstr>
      <vt:lpstr>I. La aportación de la CV al patrimonio constitucional común</vt:lpstr>
      <vt:lpstr>I. La aportación de la CV al patrimonio constitucional común</vt:lpstr>
      <vt:lpstr>II. Código de buenas prácticas y TEDH</vt:lpstr>
      <vt:lpstr>II. Código de buenas prácticas y TEDH</vt:lpstr>
      <vt:lpstr>II. Código de buenas prácticas y TEDH</vt:lpstr>
      <vt:lpstr>III. La influencia de la CV sobre las instituciones de la UE</vt:lpstr>
      <vt:lpstr>III. La influencia de la CV sobre las instituciones de la UE</vt:lpstr>
      <vt:lpstr>III. La influencia de la CV sobre las instituciones de la UE</vt:lpstr>
    </vt:vector>
  </TitlesOfParts>
  <Company>UVa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ejemplos de la aportación de la Comisión de Venecia al patrimonio constitucional común</dc:title>
  <dc:creator>Paloma</dc:creator>
  <cp:lastModifiedBy>Paloma</cp:lastModifiedBy>
  <cp:revision>5</cp:revision>
  <cp:lastPrinted>2019-06-12T17:50:05Z</cp:lastPrinted>
  <dcterms:created xsi:type="dcterms:W3CDTF">2019-06-12T17:03:56Z</dcterms:created>
  <dcterms:modified xsi:type="dcterms:W3CDTF">2019-06-12T17:51:35Z</dcterms:modified>
</cp:coreProperties>
</file>