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8" r:id="rId3"/>
    <p:sldId id="259" r:id="rId4"/>
    <p:sldId id="264" r:id="rId5"/>
    <p:sldId id="260" r:id="rId6"/>
    <p:sldId id="265" r:id="rId7"/>
    <p:sldId id="261" r:id="rId8"/>
    <p:sldId id="262" r:id="rId9"/>
    <p:sldId id="257" r:id="rId10"/>
    <p:sldId id="263" r:id="rId11"/>
    <p:sldId id="266" r:id="rId12"/>
  </p:sldIdLst>
  <p:sldSz cx="9144000" cy="6858000" type="screen4x3"/>
  <p:notesSz cx="6669088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18EA4-C742-44EE-96E5-A596BE0F330B}" type="datetimeFigureOut">
              <a:rPr lang="es-ES" smtClean="0"/>
              <a:t>22/05/2019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5E52A-7855-4CAC-A5E0-A213D9FEC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70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4333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6891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3826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9968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72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840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3320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988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1379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3626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761C78-0D8E-4ABA-B3CC-28C3AF0D6822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8F29B1-BACA-4C5B-A0C0-72DCC9EA1B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663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3600" dirty="0" smtClean="0"/>
              <a:t>La transparencia en el financiamiento electoral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Paloma </a:t>
            </a:r>
            <a:r>
              <a:rPr lang="es-ES_tradnl" dirty="0" err="1" smtClean="0"/>
              <a:t>Biglino</a:t>
            </a:r>
            <a:r>
              <a:rPr lang="es-ES_tradnl" dirty="0" smtClean="0"/>
              <a:t> Campos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865945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información de la financiación a los electores es fundamental para el ejercicio del control social y político. </a:t>
            </a:r>
          </a:p>
          <a:p>
            <a:r>
              <a:rPr lang="es-ES" dirty="0" smtClean="0"/>
              <a:t>No exonera de p</a:t>
            </a:r>
            <a:r>
              <a:rPr lang="es-ES" dirty="0" smtClean="0"/>
              <a:t>erfeccionar </a:t>
            </a:r>
            <a:r>
              <a:rPr lang="es-ES" dirty="0" smtClean="0"/>
              <a:t>las formas de responsabilidad y control jurídico.</a:t>
            </a:r>
          </a:p>
          <a:p>
            <a:r>
              <a:rPr lang="es-ES" dirty="0" smtClean="0"/>
              <a:t>La Comisión de Venecia insiste en remitir cuentas a órganos especializados e independientes, capaces de verificar la legalidad de los ingresos y gastos, conforme a un patrón de naturaleza jurídica y mediante utilización de técnicas contables. 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solidFill>
                  <a:srgbClr val="1F497D"/>
                </a:solidFill>
              </a:rPr>
              <a:t>IV. La complementariedad de la 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560998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Han de estar dotadas de medios suficientes para </a:t>
            </a:r>
          </a:p>
          <a:p>
            <a:pPr lvl="1"/>
            <a:r>
              <a:rPr lang="es-ES" dirty="0"/>
              <a:t>Solicitar información a sectores privados que colaboran con partidos</a:t>
            </a:r>
          </a:p>
          <a:p>
            <a:pPr lvl="1"/>
            <a:r>
              <a:rPr lang="es-ES" dirty="0"/>
              <a:t>Investigar, con la asistencia de otras instituciones </a:t>
            </a:r>
          </a:p>
          <a:p>
            <a:pPr lvl="1"/>
            <a:r>
              <a:rPr lang="es-ES" dirty="0"/>
              <a:t>Imponer </a:t>
            </a:r>
            <a:r>
              <a:rPr lang="es-ES" dirty="0" smtClean="0"/>
              <a:t>sanciones</a:t>
            </a:r>
          </a:p>
          <a:p>
            <a:r>
              <a:rPr lang="es-ES" dirty="0" smtClean="0"/>
              <a:t>La nueva ley </a:t>
            </a:r>
          </a:p>
          <a:p>
            <a:pPr lvl="1"/>
            <a:r>
              <a:rPr lang="es-ES" dirty="0" smtClean="0"/>
              <a:t>Refuerza las competencias de la Cámara Nacional Electoral en materia sancionadora</a:t>
            </a:r>
          </a:p>
          <a:p>
            <a:pPr lvl="1"/>
            <a:r>
              <a:rPr lang="es-ES" dirty="0" smtClean="0"/>
              <a:t>Modifica procedimientos en favor del principio de contradicción</a:t>
            </a:r>
          </a:p>
          <a:p>
            <a:pPr lvl="1"/>
            <a:r>
              <a:rPr lang="es-ES" dirty="0" smtClean="0"/>
              <a:t>Incrementa medios personales y reales </a:t>
            </a:r>
          </a:p>
          <a:p>
            <a:r>
              <a:rPr lang="es-ES" dirty="0" smtClean="0"/>
              <a:t>¿Las reformas son adecuadas y suficientes?</a:t>
            </a:r>
          </a:p>
          <a:p>
            <a:pPr lvl="1"/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solidFill>
                  <a:srgbClr val="1F497D"/>
                </a:solidFill>
              </a:rPr>
              <a:t>IV. La complementariedad de la 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4303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Oportunidad del Seminario: aprobación de las nuevas normas aprobadas por el Congreso Nacional Argentino. </a:t>
            </a:r>
          </a:p>
          <a:p>
            <a:r>
              <a:rPr lang="es-ES" dirty="0" smtClean="0"/>
              <a:t>Análisis </a:t>
            </a:r>
            <a:r>
              <a:rPr lang="es-ES" dirty="0" smtClean="0"/>
              <a:t>de </a:t>
            </a:r>
          </a:p>
          <a:p>
            <a:pPr lvl="1"/>
            <a:r>
              <a:rPr lang="es-ES" dirty="0" smtClean="0"/>
              <a:t>I. El contexto</a:t>
            </a:r>
          </a:p>
          <a:p>
            <a:pPr lvl="1"/>
            <a:r>
              <a:rPr lang="es-ES" dirty="0" smtClean="0"/>
              <a:t>II. Las exigencias que comporta</a:t>
            </a:r>
          </a:p>
          <a:p>
            <a:pPr lvl="1"/>
            <a:r>
              <a:rPr lang="es-ES" dirty="0" smtClean="0"/>
              <a:t>III. Las relaciones con formas de control jurídico</a:t>
            </a:r>
          </a:p>
          <a:p>
            <a:r>
              <a:rPr lang="es-ES" dirty="0" smtClean="0"/>
              <a:t>Documentos básicos: </a:t>
            </a:r>
          </a:p>
          <a:p>
            <a:pPr lvl="1"/>
            <a:r>
              <a:rPr lang="es-ES_tradnl" dirty="0"/>
              <a:t>Código de b</a:t>
            </a:r>
            <a:r>
              <a:rPr lang="es-ES_tradnl" dirty="0" smtClean="0"/>
              <a:t>uenas </a:t>
            </a:r>
            <a:r>
              <a:rPr lang="es-ES_tradnl" dirty="0"/>
              <a:t>prácticas en el ámbito de los partidos </a:t>
            </a:r>
            <a:r>
              <a:rPr lang="es-ES_tradnl" dirty="0" smtClean="0"/>
              <a:t>políticos de </a:t>
            </a:r>
            <a:r>
              <a:rPr lang="es-ES_tradnl" dirty="0"/>
              <a:t>2008 (acompañado por el Informe aclaratorio de 2009) </a:t>
            </a:r>
            <a:endParaRPr lang="es-ES_tradnl" dirty="0" smtClean="0"/>
          </a:p>
          <a:p>
            <a:pPr lvl="1"/>
            <a:r>
              <a:rPr lang="es-ES_tradnl" dirty="0" smtClean="0"/>
              <a:t>Lineamientos </a:t>
            </a:r>
            <a:r>
              <a:rPr lang="es-ES_tradnl" dirty="0"/>
              <a:t>sobre la regulación de los partidos </a:t>
            </a:r>
            <a:r>
              <a:rPr lang="es-ES_tradnl" dirty="0" smtClean="0"/>
              <a:t>políticos </a:t>
            </a:r>
            <a:r>
              <a:rPr lang="es-ES_tradnl" dirty="0"/>
              <a:t>de </a:t>
            </a:r>
            <a:r>
              <a:rPr lang="es-ES_tradnl" dirty="0" smtClean="0"/>
              <a:t>2010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Las referencias a la legislación argentina son meramente instrumentales 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I. Plan de la exposición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771885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Primera fase: 1990, cuando los ordenamientos empiezan a regular la financiación del los </a:t>
            </a:r>
            <a:r>
              <a:rPr lang="es-ES" dirty="0" smtClean="0"/>
              <a:t>partidos para luchar contra la corrupción.</a:t>
            </a:r>
            <a:endParaRPr lang="es-ES" dirty="0" smtClean="0"/>
          </a:p>
          <a:p>
            <a:pPr lvl="1"/>
            <a:r>
              <a:rPr lang="es-ES" dirty="0" smtClean="0"/>
              <a:t>La transparencia es, sobre todo, publicidad. </a:t>
            </a:r>
          </a:p>
          <a:p>
            <a:pPr lvl="2"/>
            <a:r>
              <a:rPr lang="es-ES" dirty="0" smtClean="0"/>
              <a:t>Los partidos políticos deben remitir sus contabilidades a órganos especializados</a:t>
            </a:r>
          </a:p>
          <a:p>
            <a:pPr lvl="2"/>
            <a:r>
              <a:rPr lang="es-ES" dirty="0" smtClean="0"/>
              <a:t>Dichos órganos analizan la regularidad de dichas contabilidades e informan al parlamento o, a veces, a los ciudadanos</a:t>
            </a:r>
          </a:p>
          <a:p>
            <a:pPr lvl="2"/>
            <a:r>
              <a:rPr lang="es-ES" dirty="0" smtClean="0"/>
              <a:t>Argentina: art. 38 CN de 1994 y Ley nº25.600, de 2002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La </a:t>
            </a:r>
            <a:r>
              <a:rPr lang="es-ES" dirty="0" smtClean="0"/>
              <a:t>transparencia se acomoda a la democracia </a:t>
            </a:r>
            <a:r>
              <a:rPr lang="es-ES" dirty="0" smtClean="0"/>
              <a:t>representativa. </a:t>
            </a:r>
            <a:endParaRPr lang="es-E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II. De la dación de cuentas a la transparencia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342795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Segunda fase: 2007. La crisis económica pone en duda legitimidad poderes </a:t>
            </a:r>
            <a:r>
              <a:rPr lang="es-ES" dirty="0" smtClean="0"/>
              <a:t>públicos</a:t>
            </a:r>
          </a:p>
          <a:p>
            <a:r>
              <a:rPr lang="es-ES" dirty="0" smtClean="0"/>
              <a:t>La transparencia es, además, apertura hacia los ciudadanos</a:t>
            </a:r>
          </a:p>
          <a:p>
            <a:r>
              <a:rPr lang="es-ES" dirty="0" smtClean="0"/>
              <a:t>No es bastante el control de los órganos especializados</a:t>
            </a:r>
          </a:p>
          <a:p>
            <a:pPr lvl="1"/>
            <a:r>
              <a:rPr lang="es-ES" dirty="0" smtClean="0"/>
              <a:t>Se reivindica el derecho a acceder a la información, favorecido por las nuevas tecnologías</a:t>
            </a:r>
          </a:p>
          <a:p>
            <a:pPr lvl="2"/>
            <a:r>
              <a:rPr lang="es-ES" dirty="0" smtClean="0"/>
              <a:t> Esta visión de la transparencia inspira la reforma de 2006 y la Ley recientemente aprobada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solidFill>
                  <a:srgbClr val="1F497D"/>
                </a:solidFill>
              </a:rPr>
              <a:t>II. De la dación de cuentas a la 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57703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Comisión de Venecia considera que la transparencia es fundamental para abordar la crisis de legitimidad</a:t>
            </a:r>
          </a:p>
          <a:p>
            <a:pPr lvl="1"/>
            <a:r>
              <a:rPr lang="es-ES" dirty="0" smtClean="0"/>
              <a:t>Papel objetivo: lucha contra financiación ilegal y corrupción</a:t>
            </a:r>
          </a:p>
          <a:p>
            <a:pPr lvl="1"/>
            <a:r>
              <a:rPr lang="es-ES" dirty="0" smtClean="0"/>
              <a:t>Papel subjetivo: derecho de los ciudadanos a conocer apoyos financieros de los partidos, porque condicional las políticas que cabe esperar de ellos </a:t>
            </a:r>
          </a:p>
          <a:p>
            <a:r>
              <a:rPr lang="es-ES" dirty="0" smtClean="0"/>
              <a:t>También impone </a:t>
            </a:r>
            <a:r>
              <a:rPr lang="es-ES" dirty="0"/>
              <a:t>requisitos concretos para evitar que la transparencia sea mera </a:t>
            </a:r>
            <a:r>
              <a:rPr lang="es-ES" dirty="0" smtClean="0"/>
              <a:t>apariencia</a:t>
            </a:r>
            <a:endParaRPr lang="es-ES" dirty="0"/>
          </a:p>
          <a:p>
            <a:pPr lvl="1"/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III. Las exigencias de la transparencia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5370246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¿Qué </a:t>
            </a:r>
            <a:r>
              <a:rPr lang="es-ES" dirty="0"/>
              <a:t>se debe </a:t>
            </a:r>
            <a:r>
              <a:rPr lang="es-ES" dirty="0" smtClean="0"/>
              <a:t>desvelar?</a:t>
            </a:r>
          </a:p>
          <a:p>
            <a:pPr lvl="1"/>
            <a:r>
              <a:rPr lang="es-ES" dirty="0" smtClean="0"/>
              <a:t>principio de universalidad en ingresos y gastos </a:t>
            </a:r>
          </a:p>
          <a:p>
            <a:pPr lvl="1"/>
            <a:r>
              <a:rPr lang="es-ES" dirty="0" smtClean="0"/>
              <a:t>Importancia en el caso de la financiación privada</a:t>
            </a:r>
          </a:p>
          <a:p>
            <a:pPr lvl="2"/>
            <a:r>
              <a:rPr lang="es-ES" dirty="0" smtClean="0"/>
              <a:t>Recomendación </a:t>
            </a:r>
            <a:r>
              <a:rPr lang="es-ES" dirty="0" err="1" smtClean="0"/>
              <a:t>Rec</a:t>
            </a:r>
            <a:r>
              <a:rPr lang="es-ES" dirty="0" smtClean="0"/>
              <a:t>(2003)4 Comité de Ministros del Consejo de Europa configura el apoyo financiero a partidos como un derecho de los ciudadanos. La Comisión considera que es una manifestación de la libertad del individuo.</a:t>
            </a:r>
          </a:p>
          <a:p>
            <a:pPr lvl="2"/>
            <a:r>
              <a:rPr lang="es-ES" dirty="0" smtClean="0"/>
              <a:t>Exigencias de mayor transparencia. La falta de límites se compensa con más divulgación, aún en el caso de pequeños donantes. 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solidFill>
                  <a:srgbClr val="1F497D"/>
                </a:solidFill>
              </a:rPr>
              <a:t>III. Las exigencias de la 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23315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¿Cómo se debe desvelar?</a:t>
            </a:r>
          </a:p>
          <a:p>
            <a:pPr lvl="1"/>
            <a:r>
              <a:rPr lang="es-ES" dirty="0" smtClean="0"/>
              <a:t>La información debe darse a tiempo</a:t>
            </a:r>
          </a:p>
          <a:p>
            <a:pPr lvl="2"/>
            <a:r>
              <a:rPr lang="es-ES" dirty="0" smtClean="0"/>
              <a:t>Si la información está disponible meses o años tras la elección o el cierre del ejercicio económico, deja de ser relevante</a:t>
            </a:r>
          </a:p>
          <a:p>
            <a:pPr lvl="1"/>
            <a:r>
              <a:rPr lang="es-ES" dirty="0" smtClean="0"/>
              <a:t>Los datos deben darse de forma comprensible y accesible</a:t>
            </a:r>
          </a:p>
          <a:p>
            <a:pPr lvl="2"/>
            <a:r>
              <a:rPr lang="es-ES" dirty="0" smtClean="0"/>
              <a:t>Los datos no siempre son información</a:t>
            </a:r>
          </a:p>
          <a:p>
            <a:pPr lvl="3"/>
            <a:r>
              <a:rPr lang="es-ES" dirty="0" smtClean="0"/>
              <a:t>Organizar la información, permitir búsquedas para que se pueda comparar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solidFill>
                  <a:srgbClr val="1F497D"/>
                </a:solidFill>
              </a:rPr>
              <a:t>III. Las exigencias de la 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987303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relación directa con los ciudadanos no agota la transparencia. </a:t>
            </a:r>
          </a:p>
          <a:p>
            <a:pPr lvl="1"/>
            <a:r>
              <a:rPr lang="es-ES" dirty="0" smtClean="0"/>
              <a:t>Dicha relación es fundamental para la formación de la voluntad de los electores, la creación de una opinión pública libre y el debate entre mayoría y minoría: para el ejercicio del control político y social.</a:t>
            </a:r>
          </a:p>
          <a:p>
            <a:pPr lvl="1"/>
            <a:r>
              <a:rPr lang="es-ES" dirty="0" smtClean="0"/>
              <a:t>Pero no es suficiente: ejemplo de sus limitaciones 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IV. La complementariedad de la transparencia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1779991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1026" name="Picture 2" descr="C:\Users\Paloma\Dropbox\biglino\AArgentina transparencia\Información España\evaluacion_nivel_transp_partidos-junio-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979"/>
            <a:ext cx="9144000" cy="646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3277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 Tribunal Constitucional Funciones I</Template>
  <TotalTime>81</TotalTime>
  <Words>698</Words>
  <Application>Microsoft Office PowerPoint</Application>
  <PresentationFormat>Presentación en pantalla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Book Antiqua</vt:lpstr>
      <vt:lpstr>Calibri</vt:lpstr>
      <vt:lpstr>Wingdings</vt:lpstr>
      <vt:lpstr>Cartoné</vt:lpstr>
      <vt:lpstr>La transparencia en el financiamiento electoral</vt:lpstr>
      <vt:lpstr>I. Plan de la exposición</vt:lpstr>
      <vt:lpstr>II. De la dación de cuentas a la transparencia</vt:lpstr>
      <vt:lpstr>II. De la dación de cuentas a la transparencia</vt:lpstr>
      <vt:lpstr>III. Las exigencias de la transparencia</vt:lpstr>
      <vt:lpstr>III. Las exigencias de la transparencia</vt:lpstr>
      <vt:lpstr>III. Las exigencias de la transparencia</vt:lpstr>
      <vt:lpstr>IV. La complementariedad de la transparencia</vt:lpstr>
      <vt:lpstr>Presentación de PowerPoint</vt:lpstr>
      <vt:lpstr>IV. La complementariedad de la transparencia</vt:lpstr>
      <vt:lpstr>IV. La complementariedad de la transparencia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Paloma</dc:creator>
  <cp:lastModifiedBy>biglino@icloud.com</cp:lastModifiedBy>
  <cp:revision>10</cp:revision>
  <cp:lastPrinted>2019-05-22T12:36:32Z</cp:lastPrinted>
  <dcterms:created xsi:type="dcterms:W3CDTF">2019-05-17T11:19:56Z</dcterms:created>
  <dcterms:modified xsi:type="dcterms:W3CDTF">2019-05-22T12:36:38Z</dcterms:modified>
</cp:coreProperties>
</file>