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96" autoAdjust="0"/>
    <p:restoredTop sz="93979" autoAdjust="0"/>
  </p:normalViewPr>
  <p:slideViewPr>
    <p:cSldViewPr>
      <p:cViewPr varScale="1">
        <p:scale>
          <a:sx n="69" d="100"/>
          <a:sy n="69" d="100"/>
        </p:scale>
        <p:origin x="10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50525FB1-BF7D-405D-97E2-22C915DB10C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DC2A7F43-8FA8-45C5-AF89-FFE984F21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348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8D7830A-4E68-44A8-851B-9FF4EB511BAA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76747B64-AE89-4429-8A92-728D04E0809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904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47B64-AE89-4429-8A92-728D04E08098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140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4633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361459"/>
          </a:xfrm>
        </p:spPr>
        <p:txBody>
          <a:bodyPr/>
          <a:lstStyle>
            <a:lvl1pPr marL="342900" indent="-228600">
              <a:buFont typeface="Wingdings" panose="05000000000000000000" pitchFamily="2" charset="2"/>
              <a:buChar char="§"/>
              <a:defRPr sz="2800" baseline="0">
                <a:latin typeface="Times New Roman" panose="02020603050405020304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600" baseline="0">
                <a:latin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 baseline="0">
                <a:latin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latin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45262" y="2907112"/>
            <a:ext cx="4650577" cy="36576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7A8F-DE8D-4108-A929-DC0C14D564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990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7297B9-A100-4B41-97D2-880CEF768223}" type="datetimeFigureOut">
              <a:rPr lang="es-ES" smtClean="0"/>
              <a:t>28/10/2020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>
                <a:solidFill>
                  <a:schemeClr val="accent2"/>
                </a:solidFill>
              </a:rPr>
              <a:t>Paloma Biglino Campos</a:t>
            </a:r>
          </a:p>
          <a:p>
            <a:r>
              <a:rPr lang="es-ES" sz="2800" dirty="0" smtClean="0">
                <a:solidFill>
                  <a:schemeClr val="accent2"/>
                </a:solidFill>
              </a:rPr>
              <a:t>Catedrática de Derecho Constitucional</a:t>
            </a:r>
          </a:p>
          <a:p>
            <a:r>
              <a:rPr lang="es-ES" sz="2800" dirty="0" smtClean="0">
                <a:solidFill>
                  <a:schemeClr val="accent2"/>
                </a:solidFill>
              </a:rPr>
              <a:t>Universidad de Valladolid</a:t>
            </a:r>
            <a:endParaRPr lang="es-ES" sz="2800" dirty="0">
              <a:solidFill>
                <a:schemeClr val="accent2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214105" y="2060848"/>
            <a:ext cx="6548958" cy="1874838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impacto de la </a:t>
            </a:r>
            <a:r>
              <a:rPr lang="es-E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distribución de competencias</a:t>
            </a:r>
            <a:endParaRPr lang="es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Enfoque del tema:</a:t>
            </a:r>
          </a:p>
          <a:p>
            <a:pPr lvl="1"/>
            <a:r>
              <a:rPr lang="es-ES" dirty="0" smtClean="0"/>
              <a:t>Es complejo, dado que hay 290 normas dictadas por la UE, el Estado y las CCAA. Hay, además, abundantes decisiones jurisprudenciales.</a:t>
            </a:r>
          </a:p>
          <a:p>
            <a:pPr lvl="1"/>
            <a:r>
              <a:rPr lang="es-ES" dirty="0" smtClean="0"/>
              <a:t>La intervención se va a centrar en los confinamientos perimetrales o toques de queda nocturnos</a:t>
            </a:r>
          </a:p>
          <a:p>
            <a:pPr lvl="2"/>
            <a:r>
              <a:rPr lang="es-ES" dirty="0" smtClean="0"/>
              <a:t>Otros temas, relacionados con reunión, educación o libertad de empresa plantean menos problemas competenciales. </a:t>
            </a:r>
          </a:p>
          <a:p>
            <a:pPr lvl="2"/>
            <a:r>
              <a:rPr lang="es-ES" dirty="0" smtClean="0"/>
              <a:t>Las limitaciones a la libertad de movimiento han sido las más polémicas:</a:t>
            </a:r>
          </a:p>
          <a:p>
            <a:pPr lvl="3"/>
            <a:r>
              <a:rPr lang="es-ES" dirty="0" smtClean="0"/>
              <a:t>Han generado enfrentamientos entre el Estado y una CA que carece de hecho diferencial.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19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 smtClean="0"/>
              <a:t>1ª conclusión: especial complejidad del marco normativo</a:t>
            </a:r>
          </a:p>
          <a:p>
            <a:pPr lvl="1"/>
            <a:r>
              <a:rPr lang="es-ES" dirty="0" smtClean="0"/>
              <a:t>Art. 149.1.16 CE: atribuye al Estado las bases y coordinación de la sanidad. </a:t>
            </a:r>
          </a:p>
          <a:p>
            <a:pPr lvl="2"/>
            <a:r>
              <a:rPr lang="es-ES" dirty="0" smtClean="0"/>
              <a:t>También, aunque de manera secundaria, 149.1.1 y </a:t>
            </a:r>
            <a:r>
              <a:rPr lang="es-ES" dirty="0" smtClean="0"/>
              <a:t>149.1.13. </a:t>
            </a:r>
            <a:endParaRPr lang="es-ES" dirty="0" smtClean="0"/>
          </a:p>
          <a:p>
            <a:pPr lvl="1"/>
            <a:r>
              <a:rPr lang="es-ES" dirty="0" smtClean="0"/>
              <a:t>Normas estatales en materia de sanidad</a:t>
            </a:r>
          </a:p>
          <a:p>
            <a:pPr lvl="2"/>
            <a:r>
              <a:rPr lang="es-ES" dirty="0" smtClean="0"/>
              <a:t>LO 3/1986: </a:t>
            </a:r>
            <a:r>
              <a:rPr lang="es-ES" dirty="0" err="1" smtClean="0"/>
              <a:t>arts</a:t>
            </a:r>
            <a:r>
              <a:rPr lang="es-ES" dirty="0" smtClean="0"/>
              <a:t> 2 y 3 permiten adoptar medidas a las autoridades sanitarias competentes.</a:t>
            </a:r>
          </a:p>
          <a:p>
            <a:pPr lvl="2"/>
            <a:r>
              <a:rPr lang="es-ES" dirty="0" smtClean="0"/>
              <a:t>Ley 14/1986 general de sanidad y Ley 33/2011, general de salud </a:t>
            </a:r>
            <a:r>
              <a:rPr lang="es-ES" dirty="0"/>
              <a:t>p</a:t>
            </a:r>
            <a:r>
              <a:rPr lang="es-ES" dirty="0" smtClean="0"/>
              <a:t>ública</a:t>
            </a:r>
          </a:p>
          <a:p>
            <a:pPr lvl="3"/>
            <a:r>
              <a:rPr lang="es-ES" dirty="0" smtClean="0"/>
              <a:t>Son básicas. Permiten a las autoridades sanitarias adoptar medidas cuando existe riesgo inminente y extraordinario para la salud, tales como suspensión ejercicio de actividades, cierre instalaciones, servicios e industrias. Habilita a CCAA a cerrar establecimientos de hostelería, comercios, etc.</a:t>
            </a:r>
          </a:p>
          <a:p>
            <a:pPr lvl="2"/>
            <a:r>
              <a:rPr lang="es-ES" dirty="0" smtClean="0"/>
              <a:t>Ley 16/2003, de cohesión y calidad del sistema nacional de salud</a:t>
            </a:r>
          </a:p>
          <a:p>
            <a:pPr lvl="1"/>
            <a:endParaRPr lang="es-ES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3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s-ES" dirty="0" smtClean="0"/>
              <a:t>LO 4/1981, de estados de alarma, excepción y sitio</a:t>
            </a:r>
          </a:p>
          <a:p>
            <a:pPr lvl="2"/>
            <a:r>
              <a:rPr lang="es-ES" dirty="0" smtClean="0"/>
              <a:t>Permite una centralización de las competencias, aunque no obliga a ella. Art. 7 prevé la delegación en el Presidente de una Comunidad Autónoma. Más adelante me referiré a la flexibilidad que atribuye al Estado en el ejercicio de la competencia. </a:t>
            </a:r>
          </a:p>
          <a:p>
            <a:pPr lvl="1"/>
            <a:r>
              <a:rPr lang="es-ES" dirty="0" smtClean="0"/>
              <a:t>Art. 81 CE: </a:t>
            </a:r>
          </a:p>
          <a:p>
            <a:pPr lvl="2"/>
            <a:r>
              <a:rPr lang="es-ES" dirty="0" smtClean="0"/>
              <a:t>Reserva a las Cortes Generales la regulación de los derechos fundamentales</a:t>
            </a:r>
          </a:p>
          <a:p>
            <a:pPr lvl="2"/>
            <a:r>
              <a:rPr lang="es-ES" dirty="0" smtClean="0"/>
              <a:t>No es una norma que atribuya competencias exclusivas al Estado. </a:t>
            </a:r>
          </a:p>
          <a:p>
            <a:pPr lvl="2"/>
            <a:r>
              <a:rPr lang="es-ES" dirty="0" smtClean="0"/>
              <a:t>Los derechos fundamentales establecen límites y obligaciones a todos los poderes públicos, en el ejercicio de sus competencias</a:t>
            </a:r>
          </a:p>
          <a:p>
            <a:pPr lvl="3"/>
            <a:r>
              <a:rPr lang="es-ES" dirty="0" smtClean="0"/>
              <a:t>Ha habido conflictos entre derechos (libertad de circulación y derecho a la salud, conectado con derecho a la vida). </a:t>
            </a:r>
          </a:p>
          <a:p>
            <a:pPr lvl="3"/>
            <a:r>
              <a:rPr lang="es-ES" dirty="0" smtClean="0"/>
              <a:t>Pero la ponderación de esos derechos afecta al contenido material de la norma, no a aspectos formales, como es la titularidad de la competencia para dictarla. </a:t>
            </a:r>
          </a:p>
          <a:p>
            <a:pPr lvl="2"/>
            <a:r>
              <a:rPr lang="es-ES" dirty="0" smtClean="0"/>
              <a:t>Este es otro problema. No olvidar que la organización de todo el aparato para salvaguardar la salud es de las </a:t>
            </a:r>
            <a:r>
              <a:rPr lang="es-ES" dirty="0" smtClean="0"/>
              <a:t>CCAA</a:t>
            </a:r>
            <a:endParaRPr lang="es-ES" dirty="0" smtClean="0"/>
          </a:p>
          <a:p>
            <a:pPr lvl="1"/>
            <a:r>
              <a:rPr lang="it-IT" sz="3000" dirty="0"/>
              <a:t>No </a:t>
            </a:r>
            <a:r>
              <a:rPr lang="it-IT" sz="3000" dirty="0" err="1"/>
              <a:t>hay</a:t>
            </a:r>
            <a:r>
              <a:rPr lang="it-IT" sz="3000" dirty="0"/>
              <a:t> sistema de </a:t>
            </a:r>
            <a:r>
              <a:rPr lang="it-IT" sz="3000" dirty="0" err="1"/>
              <a:t>distribución</a:t>
            </a:r>
            <a:r>
              <a:rPr lang="it-IT" sz="3000" dirty="0"/>
              <a:t> de </a:t>
            </a:r>
            <a:r>
              <a:rPr lang="it-IT" sz="3000" dirty="0" err="1"/>
              <a:t>competencias</a:t>
            </a:r>
            <a:r>
              <a:rPr lang="it-IT" sz="3000" dirty="0"/>
              <a:t> </a:t>
            </a:r>
            <a:r>
              <a:rPr lang="it-IT" sz="3000" dirty="0" err="1"/>
              <a:t>que</a:t>
            </a:r>
            <a:r>
              <a:rPr lang="it-IT" sz="3000" dirty="0"/>
              <a:t> </a:t>
            </a:r>
            <a:r>
              <a:rPr lang="it-IT" sz="3000" dirty="0" err="1"/>
              <a:t>evite</a:t>
            </a:r>
            <a:r>
              <a:rPr lang="it-IT" sz="3000" dirty="0"/>
              <a:t> </a:t>
            </a:r>
            <a:r>
              <a:rPr lang="it-IT" sz="3000" dirty="0" err="1"/>
              <a:t>estos</a:t>
            </a:r>
            <a:r>
              <a:rPr lang="it-IT" sz="3000" dirty="0"/>
              <a:t> </a:t>
            </a:r>
            <a:r>
              <a:rPr lang="it-IT" sz="3000" dirty="0" err="1"/>
              <a:t>problemas</a:t>
            </a:r>
            <a:r>
              <a:rPr lang="it-IT" sz="3000" dirty="0"/>
              <a:t>, </a:t>
            </a:r>
            <a:r>
              <a:rPr lang="it-IT" sz="3000" dirty="0" err="1"/>
              <a:t>porque</a:t>
            </a:r>
            <a:r>
              <a:rPr lang="it-IT" sz="3000" dirty="0"/>
              <a:t> la </a:t>
            </a:r>
            <a:r>
              <a:rPr lang="it-IT" sz="3000" dirty="0" err="1"/>
              <a:t>realidad</a:t>
            </a:r>
            <a:r>
              <a:rPr lang="it-IT" sz="3000" dirty="0"/>
              <a:t> se resiste a ser </a:t>
            </a:r>
            <a:r>
              <a:rPr lang="it-IT" sz="3000" dirty="0" err="1"/>
              <a:t>dividida</a:t>
            </a:r>
            <a:r>
              <a:rPr lang="it-IT" sz="3000" dirty="0"/>
              <a:t> en </a:t>
            </a:r>
            <a:r>
              <a:rPr lang="it-IT" sz="3000" dirty="0" err="1"/>
              <a:t>compartimentos</a:t>
            </a:r>
            <a:r>
              <a:rPr lang="it-IT" sz="3000" dirty="0"/>
              <a:t> </a:t>
            </a:r>
            <a:r>
              <a:rPr lang="it-IT" sz="3000" dirty="0" err="1"/>
              <a:t>estancos</a:t>
            </a:r>
            <a:r>
              <a:rPr lang="it-IT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2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2 ª conclusión: el Estado no ha ejercido sus competencias siempre de la misma manera. Tres orientaciones</a:t>
            </a:r>
          </a:p>
          <a:p>
            <a:pPr lvl="1"/>
            <a:r>
              <a:rPr lang="es-ES" dirty="0" smtClean="0"/>
              <a:t>A) centralización de las competencias. </a:t>
            </a:r>
          </a:p>
          <a:p>
            <a:pPr lvl="2"/>
            <a:r>
              <a:rPr lang="es-ES" dirty="0" smtClean="0"/>
              <a:t>RD 463/2020 primer estado de alarma de ámbito nacional</a:t>
            </a:r>
          </a:p>
          <a:p>
            <a:pPr lvl="2"/>
            <a:r>
              <a:rPr lang="es-ES" dirty="0" smtClean="0"/>
              <a:t>RD 900/2020, estado de alarma para Madrid</a:t>
            </a:r>
          </a:p>
          <a:p>
            <a:pPr lvl="1"/>
            <a:r>
              <a:rPr lang="es-ES" dirty="0" smtClean="0"/>
              <a:t>B) actuaciones coordinadas</a:t>
            </a:r>
          </a:p>
          <a:p>
            <a:pPr lvl="2"/>
            <a:r>
              <a:rPr lang="es-ES" dirty="0" smtClean="0"/>
              <a:t>Críticas a la centralización inducen al Estado a actuar con competencias de coordinación del art. 149.1.16</a:t>
            </a:r>
          </a:p>
          <a:p>
            <a:pPr lvl="2"/>
            <a:r>
              <a:rPr lang="es-ES" dirty="0" smtClean="0"/>
              <a:t>Desde principios de verano, actuación conforme al art. 65 de la Ley 16/2003, de cohesión y calidad del sistema nacional de salud</a:t>
            </a:r>
          </a:p>
          <a:p>
            <a:pPr lvl="2"/>
            <a:r>
              <a:rPr lang="es-ES" dirty="0" smtClean="0"/>
              <a:t>Declaración de actuaciones coordinadas corresponde al ministro de sanidad, previo acuerdo del consejo interterritorial. </a:t>
            </a:r>
          </a:p>
          <a:p>
            <a:pPr lvl="2"/>
            <a:r>
              <a:rPr lang="es-ES" dirty="0" smtClean="0"/>
              <a:t>Art. 151 ley 40/2015, los acuerdos que se adopten son de obligado cumplimiento para todas las administraciones públicas integrantes del Consejo, con independencia del sentido de su voto.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71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11560" y="836712"/>
            <a:ext cx="7859216" cy="536145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s-ES" dirty="0" smtClean="0"/>
              <a:t>Numerosas reuniones: </a:t>
            </a:r>
          </a:p>
          <a:p>
            <a:pPr lvl="2"/>
            <a:r>
              <a:rPr lang="es-ES" dirty="0" smtClean="0"/>
              <a:t>Acuerdo 30 septiembre: permite a las CCAA confinamientos de términos municipales</a:t>
            </a:r>
          </a:p>
          <a:p>
            <a:pPr lvl="2"/>
            <a:r>
              <a:rPr lang="es-ES" dirty="0" smtClean="0"/>
              <a:t>Acuerdo 22 octubre: se fijan indicadores para establecer cuatro niveles de riesgo y se concretan medidas a adoptar en cada uno de ellos. No tiene carácter obligatorio.</a:t>
            </a:r>
          </a:p>
          <a:p>
            <a:r>
              <a:rPr lang="es-ES" dirty="0" smtClean="0"/>
              <a:t>C) RD 926/2020: </a:t>
            </a:r>
            <a:r>
              <a:rPr lang="es-ES" dirty="0" err="1" smtClean="0"/>
              <a:t>cogobernanza</a:t>
            </a:r>
            <a:endParaRPr lang="es-ES" dirty="0" smtClean="0"/>
          </a:p>
          <a:p>
            <a:pPr lvl="3"/>
            <a:r>
              <a:rPr lang="es-ES" dirty="0" smtClean="0"/>
              <a:t>La autoridad es el Gobierno de la nación, pero este puede delegar en los presidentes de las CCAA y ciudades con EA. El Estado ha establecido un marco general. Ahora bien, los Presidentes de las CCAA pueden </a:t>
            </a:r>
          </a:p>
          <a:p>
            <a:pPr lvl="3"/>
            <a:r>
              <a:rPr lang="es-ES" dirty="0" smtClean="0"/>
              <a:t>concretar horario toque de queda en los límites fijados por el gobierno</a:t>
            </a:r>
          </a:p>
          <a:p>
            <a:pPr lvl="3"/>
            <a:r>
              <a:rPr lang="es-ES" dirty="0" smtClean="0"/>
              <a:t>Confinamientos de todo el territorio de la CCAA y otros de ámbito menos extensos.</a:t>
            </a:r>
          </a:p>
          <a:p>
            <a:pPr lvl="3"/>
            <a:r>
              <a:rPr lang="es-ES" dirty="0" smtClean="0"/>
              <a:t>Adoptar medidas que afectan a las reuniones de seis personas (afecta a manifestación y reunión) </a:t>
            </a:r>
          </a:p>
          <a:p>
            <a:pPr lvl="1"/>
            <a:r>
              <a:rPr lang="es-ES" dirty="0" smtClean="0"/>
              <a:t>Se dicta a petición de las CCAA</a:t>
            </a:r>
          </a:p>
          <a:p>
            <a:pPr lvl="1"/>
            <a:r>
              <a:rPr lang="es-ES" dirty="0" smtClean="0"/>
              <a:t>Suscita un problema: no fija parámetros comunes para la adopción de medidas. </a:t>
            </a:r>
          </a:p>
          <a:p>
            <a:pPr lvl="2"/>
            <a:r>
              <a:rPr lang="es-ES" dirty="0" smtClean="0"/>
              <a:t>Dichos criterios son imprescindibles para luchar contra la pandemia</a:t>
            </a:r>
          </a:p>
          <a:p>
            <a:pPr lvl="2"/>
            <a:r>
              <a:rPr lang="es-ES" dirty="0" smtClean="0"/>
              <a:t>Dan seguridad jurídica a los ciudadanos y a los agentes económicos. La aplicación de las medidas con criterios distintos potencia la desconfianza en los poderes públicos. </a:t>
            </a:r>
          </a:p>
          <a:p>
            <a:pPr lvl="2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833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3ª conclusión: Muchos de los problemas que han surgido podrían superarse mejorando las garantías del federalismo </a:t>
            </a:r>
          </a:p>
          <a:p>
            <a:r>
              <a:rPr lang="es-ES" i="1" dirty="0" smtClean="0"/>
              <a:t>A) Podrían perfeccionarse las garantías políticas. </a:t>
            </a:r>
          </a:p>
          <a:p>
            <a:pPr lvl="1"/>
            <a:r>
              <a:rPr lang="es-ES" dirty="0" smtClean="0"/>
              <a:t>Sería preciso reforzar la coordinación, que ha encontrado muchos obstáculos. </a:t>
            </a:r>
          </a:p>
          <a:p>
            <a:pPr lvl="2"/>
            <a:r>
              <a:rPr lang="es-ES" dirty="0" smtClean="0"/>
              <a:t>Auto sala de lo Contencioso de Madrid contra orden consejería de Sanidad en la que se ejecuta acuerdo consejo interterritorial sobre confinamientos municipios. </a:t>
            </a:r>
          </a:p>
          <a:p>
            <a:pPr lvl="2"/>
            <a:r>
              <a:rPr lang="es-ES" dirty="0" smtClean="0"/>
              <a:t>La adopción de criterios comunes ha tardado ocho meses y no fueron ejecutivos. La necesidad de consensos retrasa los procesos de toma de decisiones como ocurre en la Unión Europea</a:t>
            </a:r>
          </a:p>
          <a:p>
            <a:pPr lvl="2"/>
            <a:r>
              <a:rPr lang="es-ES" dirty="0" smtClean="0"/>
              <a:t>La </a:t>
            </a:r>
            <a:r>
              <a:rPr lang="es-ES" dirty="0" err="1" smtClean="0"/>
              <a:t>cogobernanza</a:t>
            </a:r>
            <a:r>
              <a:rPr lang="es-ES" dirty="0" smtClean="0"/>
              <a:t> debería seguir el modelo de Alemania y no el de Estados Unidos.</a:t>
            </a:r>
          </a:p>
          <a:p>
            <a:pPr lvl="2"/>
            <a:r>
              <a:rPr lang="es-ES" dirty="0" smtClean="0"/>
              <a:t>Aunque el modelo alemán está sujeto a críticas: </a:t>
            </a:r>
          </a:p>
          <a:p>
            <a:pPr lvl="3"/>
            <a:r>
              <a:rPr lang="es-ES" dirty="0" smtClean="0"/>
              <a:t>La federación modificó la legislación de sanidad. </a:t>
            </a:r>
          </a:p>
          <a:p>
            <a:pPr lvl="3"/>
            <a:r>
              <a:rPr lang="es-ES" dirty="0" smtClean="0"/>
              <a:t>Acuerdos comunes a mediados de octubre y ahora</a:t>
            </a:r>
          </a:p>
          <a:p>
            <a:pPr lvl="2"/>
            <a:r>
              <a:rPr lang="es-ES" dirty="0" smtClean="0"/>
              <a:t>Ahora bien, el sistema de partidos políticos es diferente</a:t>
            </a:r>
          </a:p>
        </p:txBody>
      </p:sp>
    </p:spTree>
    <p:extLst>
      <p:ext uri="{BB962C8B-B14F-4D97-AF65-F5344CB8AC3E}">
        <p14:creationId xmlns:p14="http://schemas.microsoft.com/office/powerpoint/2010/main" val="7197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228600">
              <a:buClr>
                <a:schemeClr val="accent1"/>
              </a:buClr>
            </a:pPr>
            <a:r>
              <a:rPr lang="es-ES" sz="2400" i="1" dirty="0"/>
              <a:t>Las asambleas legislativas y el parlamento nacional podrían perfeccionar el control político. </a:t>
            </a:r>
          </a:p>
          <a:p>
            <a:pPr lvl="2"/>
            <a:r>
              <a:rPr lang="es-ES" dirty="0" smtClean="0"/>
              <a:t>La tramitación del la prorroga del estado de alarma debería ir en esta línea </a:t>
            </a:r>
          </a:p>
          <a:p>
            <a:pPr lvl="3"/>
            <a:r>
              <a:rPr lang="es-ES" dirty="0" smtClean="0"/>
              <a:t>Debería ser el Congreso quien determinase la forma de comparecencia. </a:t>
            </a:r>
          </a:p>
          <a:p>
            <a:pPr lvl="3"/>
            <a:r>
              <a:rPr lang="es-ES" dirty="0" smtClean="0"/>
              <a:t>Los reglamentos parlamentarios de las </a:t>
            </a:r>
            <a:r>
              <a:rPr lang="es-ES" dirty="0" err="1" smtClean="0"/>
              <a:t>CCAA</a:t>
            </a:r>
            <a:r>
              <a:rPr lang="es-ES" dirty="0" smtClean="0"/>
              <a:t> deberían establecer instrumentos específicos de control </a:t>
            </a:r>
          </a:p>
          <a:p>
            <a:pPr marL="342900" lvl="1" indent="-228600">
              <a:buClr>
                <a:schemeClr val="accent1"/>
              </a:buClr>
            </a:pPr>
            <a:r>
              <a:rPr lang="es-ES" sz="2400" i="1" dirty="0"/>
              <a:t>Sería preciso hacer más transparente la toma de decisiones por los ejecutivos y que las asambleas representativas recobraran su centralidad. </a:t>
            </a:r>
          </a:p>
          <a:p>
            <a:pPr lvl="2"/>
            <a:r>
              <a:rPr lang="es-ES" dirty="0" smtClean="0"/>
              <a:t>Es preciso evitar que las principales </a:t>
            </a:r>
            <a:r>
              <a:rPr lang="es-ES" dirty="0"/>
              <a:t>decisiones </a:t>
            </a:r>
            <a:r>
              <a:rPr lang="es-ES" dirty="0" smtClean="0"/>
              <a:t>sean adoptadas </a:t>
            </a:r>
            <a:r>
              <a:rPr lang="es-ES" dirty="0"/>
              <a:t>por los ejecutivos, al margen de las instituciones que representan a los ciudadanos, incluidos los que han votado por partidos de la oposición. </a:t>
            </a:r>
          </a:p>
          <a:p>
            <a:pPr lvl="3"/>
            <a:r>
              <a:rPr lang="es-ES" dirty="0" smtClean="0"/>
              <a:t>Por ejemplo, que, al menos, el Consejo </a:t>
            </a:r>
            <a:r>
              <a:rPr lang="es-ES" dirty="0"/>
              <a:t>I</a:t>
            </a:r>
            <a:r>
              <a:rPr lang="es-ES" dirty="0" smtClean="0"/>
              <a:t>nterterritorial publique las actas de las 13 sesiones que se han celebrado desde la desescalada. </a:t>
            </a:r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63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s-ES" dirty="0" smtClean="0"/>
              <a:t>B) Deberían activarse las garantías jurídicas del federalismo. </a:t>
            </a:r>
          </a:p>
          <a:p>
            <a:pPr lvl="2"/>
            <a:r>
              <a:rPr lang="es-ES" dirty="0" smtClean="0"/>
              <a:t>La actuación de la jurisdicción contencioso-administrativa ha sido criticada a la hora de autorizar o ratificar decisiones que </a:t>
            </a:r>
            <a:r>
              <a:rPr lang="es-ES" dirty="0" smtClean="0"/>
              <a:t>generales que afectan a </a:t>
            </a:r>
            <a:r>
              <a:rPr lang="es-ES" dirty="0" smtClean="0"/>
              <a:t>derechos fundamentales. El </a:t>
            </a:r>
            <a:r>
              <a:rPr lang="es-ES" dirty="0"/>
              <a:t>art. 2.2. del RD exime de esta </a:t>
            </a:r>
            <a:r>
              <a:rPr lang="es-ES" dirty="0" smtClean="0"/>
              <a:t>fiscalización.</a:t>
            </a:r>
          </a:p>
          <a:p>
            <a:pPr lvl="2"/>
            <a:r>
              <a:rPr lang="es-ES" dirty="0" smtClean="0"/>
              <a:t>Pero los estados de emergencia constitucional no eximen del control  </a:t>
            </a:r>
            <a:endParaRPr lang="es-ES" dirty="0" smtClean="0"/>
          </a:p>
          <a:p>
            <a:pPr lvl="2"/>
            <a:r>
              <a:rPr lang="es-ES" dirty="0" smtClean="0"/>
              <a:t>Es preciso que el Tribunal Constitucional esté presente en el proceso. Por ahora, no lo ha hecho, aunque ha tenido ocasiones para hacerlo</a:t>
            </a:r>
          </a:p>
          <a:p>
            <a:pPr lvl="3"/>
            <a:r>
              <a:rPr lang="es-ES" dirty="0" smtClean="0"/>
              <a:t>El ATC 40/2020 declaró el recurso de amparo inadmisible y eludió el núcleo de la cuestión. </a:t>
            </a:r>
          </a:p>
          <a:p>
            <a:pPr lvl="3"/>
            <a:r>
              <a:rPr lang="es-ES" dirty="0" smtClean="0"/>
              <a:t>Es preciso que los asuntos sometidos a la jurisdicción </a:t>
            </a:r>
            <a:r>
              <a:rPr lang="es-ES" dirty="0" smtClean="0"/>
              <a:t>contencioso-administrativa lleguen </a:t>
            </a:r>
            <a:r>
              <a:rPr lang="es-ES" dirty="0" smtClean="0"/>
              <a:t>ante el Tribunal Supremo. </a:t>
            </a:r>
          </a:p>
          <a:p>
            <a:pPr lvl="4"/>
            <a:r>
              <a:rPr lang="es-ES" dirty="0" smtClean="0"/>
              <a:t> Tampoco esto ha sucedido. La </a:t>
            </a:r>
            <a:r>
              <a:rPr lang="es-ES" dirty="0" smtClean="0"/>
              <a:t>última reforma </a:t>
            </a:r>
            <a:r>
              <a:rPr lang="es-ES" dirty="0"/>
              <a:t>de la Ley de la Jurisdicción Contencioso-Administrativa no prevé recurso de </a:t>
            </a:r>
            <a:r>
              <a:rPr lang="es-ES" dirty="0" smtClean="0"/>
              <a:t>casación</a:t>
            </a:r>
            <a:r>
              <a:rPr lang="es-ES" dirty="0"/>
              <a:t> </a:t>
            </a:r>
            <a:r>
              <a:rPr lang="es-ES" dirty="0" smtClean="0"/>
              <a:t>contra las decisiones de los TSJ</a:t>
            </a:r>
            <a:endParaRPr lang="es-ES" dirty="0" smtClean="0"/>
          </a:p>
          <a:p>
            <a:pPr lvl="1"/>
            <a:r>
              <a:rPr lang="es-ES" dirty="0"/>
              <a:t>Muchas de </a:t>
            </a:r>
            <a:r>
              <a:rPr lang="es-ES" dirty="0" smtClean="0"/>
              <a:t>estas mejoras podrían adoptarse sin reformas de gran calado y, sobre todo, sin necesidad </a:t>
            </a:r>
            <a:r>
              <a:rPr lang="es-ES" dirty="0"/>
              <a:t>de renunciar a la eficiencia que requiere la lucha contra la pandemia.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9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</TotalTime>
  <Words>1219</Words>
  <Application>Microsoft Office PowerPoint</Application>
  <PresentationFormat>Presentación en pantalla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Adyacencia</vt:lpstr>
      <vt:lpstr>El impacto de la Covid en la distribución de competencias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13.- Las Cortes Generales: Composición y organización de las Cámaras.</dc:title>
  <dc:creator>Paloma Biglino</dc:creator>
  <cp:lastModifiedBy>Paloma</cp:lastModifiedBy>
  <cp:revision>170</cp:revision>
  <cp:lastPrinted>2020-10-28T15:43:21Z</cp:lastPrinted>
  <dcterms:created xsi:type="dcterms:W3CDTF">2015-11-03T17:29:22Z</dcterms:created>
  <dcterms:modified xsi:type="dcterms:W3CDTF">2020-10-28T18:39:31Z</dcterms:modified>
</cp:coreProperties>
</file>