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handoutMasterIdLst>
    <p:handoutMasterId r:id="rId13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34" autoAdjust="0"/>
  </p:normalViewPr>
  <p:slideViewPr>
    <p:cSldViewPr>
      <p:cViewPr varScale="1">
        <p:scale>
          <a:sx n="46" d="100"/>
          <a:sy n="46" d="100"/>
        </p:scale>
        <p:origin x="76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95B8DDE-AEFE-41CF-A0B7-A3CF8B415E9C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D02A300F-28EE-4972-B461-54EE7CE173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69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7859216" cy="5361459"/>
          </a:xfrm>
        </p:spPr>
        <p:txBody>
          <a:bodyPr/>
          <a:lstStyle>
            <a:lvl1pPr marL="342900" indent="-228600">
              <a:buFont typeface="Wingdings" panose="05000000000000000000" pitchFamily="2" charset="2"/>
              <a:buChar char="§"/>
              <a:defRPr sz="2800" baseline="0">
                <a:latin typeface="Times New Roman" panose="02020603050405020304" pitchFamily="18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600" baseline="0">
                <a:latin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 baseline="0">
                <a:latin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200" baseline="0">
                <a:latin typeface="Times New Roman" panose="02020603050405020304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20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445262" y="2907112"/>
            <a:ext cx="4650577" cy="365760"/>
          </a:xfrm>
        </p:spPr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7A8F-DE8D-4108-A929-DC0C14D5642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1128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853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58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040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488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698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105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92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02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717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156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26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06FA59-FAFD-423F-9CE5-D30358E38C09}" type="datetimeFigureOut">
              <a:rPr lang="es-ES" smtClean="0"/>
              <a:t>11/03/2023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3B84-9F2B-486B-B3DF-347CEDB6550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35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 dirty="0"/>
              <a:t>Monarquía, parlamentarismo e independencia judicial en tiempos de populismo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tx1"/>
                </a:solidFill>
              </a:rPr>
              <a:t>Paloma Biglino Campos</a:t>
            </a:r>
          </a:p>
          <a:p>
            <a:r>
              <a:rPr lang="es-ES" dirty="0">
                <a:solidFill>
                  <a:schemeClr val="tx1"/>
                </a:solidFill>
              </a:rPr>
              <a:t>Catedrática de Derecho Constitucional</a:t>
            </a:r>
          </a:p>
          <a:p>
            <a:r>
              <a:rPr lang="es-ES" dirty="0">
                <a:solidFill>
                  <a:schemeClr val="tx1"/>
                </a:solidFill>
              </a:rPr>
              <a:t>Universidad de Valladolid</a:t>
            </a:r>
          </a:p>
        </p:txBody>
      </p:sp>
    </p:spTree>
    <p:extLst>
      <p:ext uri="{BB962C8B-B14F-4D97-AF65-F5344CB8AC3E}">
        <p14:creationId xmlns:p14="http://schemas.microsoft.com/office/powerpoint/2010/main" val="2414985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V. CONCLUSIÓN</a:t>
            </a:r>
          </a:p>
          <a:p>
            <a:pPr lvl="1"/>
            <a:r>
              <a:rPr lang="es-ES" dirty="0" smtClean="0"/>
              <a:t>Los rasgos institucionales analizados no son las únicas garantías frente al autoritarismo</a:t>
            </a:r>
          </a:p>
          <a:p>
            <a:pPr lvl="1"/>
            <a:r>
              <a:rPr lang="es-ES" dirty="0" smtClean="0"/>
              <a:t>Toda la estructura constitucional está pensada para evitar abusos de poder</a:t>
            </a:r>
          </a:p>
          <a:p>
            <a:pPr lvl="2"/>
            <a:r>
              <a:rPr lang="es-ES" dirty="0" smtClean="0"/>
              <a:t>Pluralismo territorial permite que la mayoría de una entidad territorial frene los posibles abusos de la mayoría que domina en la otra</a:t>
            </a:r>
          </a:p>
          <a:p>
            <a:pPr lvl="1"/>
            <a:r>
              <a:rPr lang="es-ES" dirty="0" smtClean="0"/>
              <a:t>Aun así, no cabe bajar la guardia. </a:t>
            </a:r>
          </a:p>
          <a:p>
            <a:pPr lvl="1"/>
            <a:r>
              <a:rPr lang="es-ES" dirty="0" smtClean="0"/>
              <a:t>La estrategia populista está impregnando a todos los partidos. Nunca, desde la entrada en vigor de la Constitución ha existido tanta polarización. </a:t>
            </a:r>
          </a:p>
          <a:p>
            <a:pPr lvl="1"/>
            <a:r>
              <a:rPr lang="es-ES" dirty="0" smtClean="0"/>
              <a:t>Los </a:t>
            </a:r>
            <a:r>
              <a:rPr lang="es-ES" dirty="0"/>
              <a:t>partidos </a:t>
            </a:r>
            <a:r>
              <a:rPr lang="es-ES" dirty="0" smtClean="0"/>
              <a:t>políticos, por razones electorales, son </a:t>
            </a:r>
            <a:r>
              <a:rPr lang="es-ES" dirty="0"/>
              <a:t>los principales responsables de este enfrentamiento </a:t>
            </a:r>
          </a:p>
          <a:p>
            <a:pPr lvl="1"/>
            <a:r>
              <a:rPr lang="es-ES" dirty="0" smtClean="0"/>
              <a:t>Igual que son sus responsables, deberían de ser su antídoto.  </a:t>
            </a:r>
            <a:endParaRPr lang="es-ES" dirty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24954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cap="all" dirty="0"/>
              <a:t>I. Introducción</a:t>
            </a:r>
          </a:p>
          <a:p>
            <a:pPr lvl="1"/>
            <a:r>
              <a:rPr lang="es-ES" dirty="0"/>
              <a:t>Dificultad para definir el populismo: </a:t>
            </a:r>
            <a:r>
              <a:rPr lang="es-ES" dirty="0" smtClean="0"/>
              <a:t>Es difícil </a:t>
            </a:r>
            <a:r>
              <a:rPr lang="es-ES" dirty="0" smtClean="0"/>
              <a:t>hacer comparaciones </a:t>
            </a:r>
            <a:r>
              <a:rPr lang="es-ES" dirty="0" smtClean="0"/>
              <a:t>entre </a:t>
            </a:r>
            <a:r>
              <a:rPr lang="es-ES" dirty="0"/>
              <a:t>Polonia </a:t>
            </a:r>
            <a:r>
              <a:rPr lang="es-ES" dirty="0"/>
              <a:t>y</a:t>
            </a:r>
            <a:r>
              <a:rPr lang="es-ES" dirty="0" smtClean="0"/>
              <a:t> </a:t>
            </a:r>
            <a:r>
              <a:rPr lang="es-ES" dirty="0"/>
              <a:t>Venezuela</a:t>
            </a:r>
          </a:p>
          <a:p>
            <a:pPr lvl="1"/>
            <a:r>
              <a:rPr lang="es-ES" dirty="0"/>
              <a:t>Aun así, existen rasgos comunes</a:t>
            </a:r>
          </a:p>
          <a:p>
            <a:pPr lvl="2"/>
            <a:r>
              <a:rPr lang="es-ES" dirty="0"/>
              <a:t>No es una ideología sino una estrategia para alcanzar el poder </a:t>
            </a:r>
          </a:p>
          <a:p>
            <a:pPr lvl="3"/>
            <a:r>
              <a:rPr lang="es-ES" dirty="0"/>
              <a:t>Fomenta desconfianza de los ciudadanos ante las instituciones: </a:t>
            </a:r>
          </a:p>
          <a:p>
            <a:pPr lvl="4"/>
            <a:r>
              <a:rPr lang="es-ES" dirty="0"/>
              <a:t>los gobernantes son una élite insensible ante las necesidades de los ciudadanos</a:t>
            </a:r>
          </a:p>
          <a:p>
            <a:pPr lvl="4"/>
            <a:r>
              <a:rPr lang="es-ES" dirty="0"/>
              <a:t>Los líderes populistas se proclaman como auténticos portavoces de “la gente”</a:t>
            </a:r>
          </a:p>
          <a:p>
            <a:pPr lvl="3"/>
            <a:r>
              <a:rPr lang="es-ES" dirty="0"/>
              <a:t>En caso de victoria: el poder se concentra en el presidente, cuya autoridad se legitima en su relación directa con el pueblo.</a:t>
            </a:r>
          </a:p>
          <a:p>
            <a:pPr lvl="2"/>
            <a:endParaRPr lang="es-ES" cap="all" dirty="0"/>
          </a:p>
          <a:p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64882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763ABD0D-EDC2-4995-A5C6-570352BDF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/>
              <a:t>Hay países que parecen resistir mejor al avance del populismo. </a:t>
            </a:r>
          </a:p>
          <a:p>
            <a:pPr lvl="2"/>
            <a:r>
              <a:rPr lang="es-ES" dirty="0"/>
              <a:t>UI </a:t>
            </a:r>
            <a:r>
              <a:rPr lang="es-ES" dirty="0" err="1"/>
              <a:t>The</a:t>
            </a:r>
            <a:r>
              <a:rPr lang="es-ES" dirty="0"/>
              <a:t> Economist 2022: mejores índices de democracia:</a:t>
            </a:r>
          </a:p>
          <a:p>
            <a:pPr lvl="3"/>
            <a:r>
              <a:rPr lang="es-ES" dirty="0"/>
              <a:t>Noruega, Nueva Zelanda, Islandia, Suecia, Finlandia, Dinamarca y Países Bajos. </a:t>
            </a:r>
          </a:p>
          <a:p>
            <a:pPr lvl="3"/>
            <a:r>
              <a:rPr lang="es-ES" dirty="0"/>
              <a:t>Quizá mirando a estos países, “la libertad relucirá como un espejo”</a:t>
            </a:r>
          </a:p>
          <a:p>
            <a:pPr lvl="1"/>
            <a:r>
              <a:rPr lang="es-ES" dirty="0"/>
              <a:t>Posibles razones de resiliencia:</a:t>
            </a:r>
          </a:p>
          <a:p>
            <a:pPr lvl="2"/>
            <a:r>
              <a:rPr lang="es-ES" dirty="0"/>
              <a:t>Elevada renta per cápita: pero hay otros con mejores posiciones y menos pedigrí democrático(Singapur o Emiratos Árabes) 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458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4F4B3014-5388-44F2-A401-18C2E635A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ES" dirty="0"/>
              <a:t>Quizás la razón sea de índole institucional</a:t>
            </a:r>
          </a:p>
          <a:p>
            <a:pPr lvl="2"/>
            <a:r>
              <a:rPr lang="es-ES" dirty="0"/>
              <a:t>Seis son monarquías (todas menos Finlandia)</a:t>
            </a:r>
          </a:p>
          <a:p>
            <a:pPr lvl="2"/>
            <a:r>
              <a:rPr lang="es-ES" dirty="0"/>
              <a:t>Todos son sistemas parlamentarios</a:t>
            </a:r>
          </a:p>
          <a:p>
            <a:pPr lvl="2"/>
            <a:r>
              <a:rPr lang="es-ES" dirty="0"/>
              <a:t>Todos tienen un poder judicial que goza del nivel más alto de independencia (</a:t>
            </a:r>
            <a:r>
              <a:rPr lang="es-ES" dirty="0" err="1"/>
              <a:t>World</a:t>
            </a:r>
            <a:r>
              <a:rPr lang="es-ES" dirty="0"/>
              <a:t> </a:t>
            </a:r>
            <a:r>
              <a:rPr lang="es-ES" dirty="0" err="1"/>
              <a:t>Justice</a:t>
            </a:r>
            <a:r>
              <a:rPr lang="es-ES" dirty="0"/>
              <a:t> Project) </a:t>
            </a:r>
          </a:p>
          <a:p>
            <a:pPr lvl="1"/>
            <a:r>
              <a:rPr lang="es-ES" dirty="0"/>
              <a:t>Me propongo analizar las posibles razones que justificarían que estos rasgos impiden (u obstaculizan) el avance del populismo</a:t>
            </a:r>
          </a:p>
          <a:p>
            <a:pPr lvl="1"/>
            <a:r>
              <a:rPr lang="es-ES" dirty="0"/>
              <a:t>Es importante porque hay quienes desean alterar estos rasgos</a:t>
            </a:r>
          </a:p>
          <a:p>
            <a:pPr lvl="2"/>
            <a:r>
              <a:rPr lang="es-ES" dirty="0"/>
              <a:t>Asociación república y democracia</a:t>
            </a:r>
          </a:p>
          <a:p>
            <a:pPr lvl="2"/>
            <a:r>
              <a:rPr lang="es-ES" dirty="0"/>
              <a:t>Propuestas para reforzar el poder ejecutivo</a:t>
            </a:r>
          </a:p>
          <a:p>
            <a:pPr lvl="2"/>
            <a:r>
              <a:rPr lang="es-ES" dirty="0"/>
              <a:t>Críticas a independencia judicial porque impone límites a la mayoría</a:t>
            </a:r>
          </a:p>
        </p:txBody>
      </p:sp>
    </p:spTree>
    <p:extLst>
      <p:ext uri="{BB962C8B-B14F-4D97-AF65-F5344CB8AC3E}">
        <p14:creationId xmlns:p14="http://schemas.microsoft.com/office/powerpoint/2010/main" val="81519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FC6E8893-8643-4013-AF99-C70B35593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II. </a:t>
            </a:r>
            <a:r>
              <a:rPr lang="es-ES" dirty="0" smtClean="0"/>
              <a:t>EL PAPEL DE LA CORONA</a:t>
            </a:r>
            <a:endParaRPr lang="es-ES" dirty="0"/>
          </a:p>
          <a:p>
            <a:pPr lvl="1"/>
            <a:r>
              <a:rPr lang="es-ES" dirty="0"/>
              <a:t>En la monarquía parlamentaria, la función de la corona ha cambiado</a:t>
            </a:r>
          </a:p>
          <a:p>
            <a:pPr lvl="2"/>
            <a:r>
              <a:rPr lang="es-ES" dirty="0"/>
              <a:t>El rey ya no es el titular del poder ejecutivo ni participa en la función legislativa. Ha dejado de ser el centro del sistema político</a:t>
            </a:r>
          </a:p>
          <a:p>
            <a:pPr lvl="2"/>
            <a:r>
              <a:rPr lang="es-ES" dirty="0"/>
              <a:t>Para compaginar democracia y monarquía, se le atribuye únicamente la jefatura del Estado</a:t>
            </a:r>
          </a:p>
          <a:p>
            <a:pPr lvl="3"/>
            <a:r>
              <a:rPr lang="es-ES" dirty="0" smtClean="0"/>
              <a:t>Personifica la unidad y permanencia del Estado </a:t>
            </a:r>
          </a:p>
          <a:p>
            <a:pPr lvl="3"/>
            <a:r>
              <a:rPr lang="es-ES" dirty="0" smtClean="0"/>
              <a:t>Está al margen de ideologías políticas </a:t>
            </a:r>
          </a:p>
          <a:p>
            <a:r>
              <a:rPr lang="es-ES" dirty="0" smtClean="0"/>
              <a:t>La principal ventaja de la monarquía con respecto a formas republicanas es la posición de neutralidad</a:t>
            </a:r>
          </a:p>
          <a:p>
            <a:pPr lvl="1"/>
            <a:r>
              <a:rPr lang="es-ES" dirty="0" smtClean="0"/>
              <a:t>La jefatura del Estado queda al margen de la lucha partidista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09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s-ES" dirty="0" smtClean="0"/>
              <a:t>Los partidos son la savia de la democracia</a:t>
            </a:r>
          </a:p>
          <a:p>
            <a:pPr lvl="2"/>
            <a:r>
              <a:rPr lang="es-ES" dirty="0" smtClean="0"/>
              <a:t>Su ámbito son las instituciones representativas</a:t>
            </a:r>
          </a:p>
          <a:p>
            <a:pPr lvl="2"/>
            <a:r>
              <a:rPr lang="es-ES" dirty="0" smtClean="0"/>
              <a:t>Cuando los partidos invaden otras instituciones se pone en riesgo la fuente de la legitimidad de estas</a:t>
            </a:r>
          </a:p>
          <a:p>
            <a:pPr lvl="1"/>
            <a:r>
              <a:rPr lang="es-ES" dirty="0" smtClean="0"/>
              <a:t>La jefatura del Estado neutral supone un dique a la concentración de poder característica del populismo. </a:t>
            </a:r>
          </a:p>
          <a:p>
            <a:pPr lvl="1"/>
            <a:r>
              <a:rPr lang="es-ES" dirty="0" smtClean="0"/>
              <a:t>Riesgos:</a:t>
            </a:r>
          </a:p>
          <a:p>
            <a:pPr lvl="2"/>
            <a:r>
              <a:rPr lang="es-ES" dirty="0" smtClean="0"/>
              <a:t>En determinadas circunstancias, la corona ha asumido un papel más activo </a:t>
            </a:r>
          </a:p>
          <a:p>
            <a:pPr lvl="2"/>
            <a:r>
              <a:rPr lang="es-ES" dirty="0" smtClean="0"/>
              <a:t>Pero ha sido en defensa del orden constitucional</a:t>
            </a:r>
          </a:p>
          <a:p>
            <a:pPr lvl="2"/>
            <a:r>
              <a:rPr lang="es-ES" dirty="0" smtClean="0"/>
              <a:t>No es posible instar la intervención de la Corona para mediar en conflictos políticos. Se pone en riesgo la neutralidad, que es su razón de ser</a:t>
            </a:r>
          </a:p>
          <a:p>
            <a:pPr lvl="2"/>
            <a:endParaRPr lang="es-ES" dirty="0" smtClean="0"/>
          </a:p>
          <a:p>
            <a:pPr lvl="2"/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162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III. EL PAPEL DEL PARLAMENTARISMO</a:t>
            </a:r>
          </a:p>
          <a:p>
            <a:pPr lvl="1"/>
            <a:r>
              <a:rPr lang="es-ES" dirty="0" smtClean="0"/>
              <a:t>Esta forma de gobierno se caracteriza por </a:t>
            </a:r>
          </a:p>
          <a:p>
            <a:pPr lvl="2"/>
            <a:r>
              <a:rPr lang="es-ES" dirty="0" smtClean="0"/>
              <a:t>la elección indirecta del presidente del gobierno</a:t>
            </a:r>
          </a:p>
          <a:p>
            <a:pPr lvl="2"/>
            <a:r>
              <a:rPr lang="es-ES" dirty="0" smtClean="0"/>
              <a:t>El gobierno necesita de la confianza del parlamento </a:t>
            </a:r>
          </a:p>
          <a:p>
            <a:pPr lvl="1"/>
            <a:r>
              <a:rPr lang="es-ES" dirty="0" smtClean="0"/>
              <a:t> Estos dos rasgos son obstáculos al populismo</a:t>
            </a:r>
          </a:p>
          <a:p>
            <a:pPr lvl="1"/>
            <a:r>
              <a:rPr lang="es-ES" dirty="0" smtClean="0"/>
              <a:t>En el parlamentarismo</a:t>
            </a:r>
          </a:p>
          <a:p>
            <a:pPr lvl="2"/>
            <a:r>
              <a:rPr lang="es-ES" dirty="0" smtClean="0"/>
              <a:t>El presidente carece de legitimidad directa</a:t>
            </a:r>
          </a:p>
          <a:p>
            <a:pPr lvl="2"/>
            <a:r>
              <a:rPr lang="es-ES" dirty="0" smtClean="0"/>
              <a:t>Necesita del apoyo de la mayoría parlamentaria</a:t>
            </a:r>
          </a:p>
          <a:p>
            <a:pPr lvl="2"/>
            <a:r>
              <a:rPr lang="es-ES" dirty="0" smtClean="0"/>
              <a:t>Está sometido a las críticas de la oposición en las cámaras</a:t>
            </a:r>
          </a:p>
          <a:p>
            <a:pPr lvl="1"/>
            <a:r>
              <a:rPr lang="es-ES" dirty="0" smtClean="0"/>
              <a:t>Estas ventajas eran conocidas por los redactores de las constituciones de después de la 2ª guerra mundial</a:t>
            </a:r>
          </a:p>
          <a:p>
            <a:pPr lvl="1"/>
            <a:r>
              <a:rPr lang="es-ES" dirty="0" smtClean="0"/>
              <a:t>No significa que el populismo se haga con el poder (Italia, Hungría) pero dificulta que se consolide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721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23528" y="908720"/>
            <a:ext cx="7859216" cy="5361459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IV. LA INDEPENDENCIA JUDICIAL COMO FRENO AL POPULISMO</a:t>
            </a:r>
          </a:p>
          <a:p>
            <a:pPr lvl="1"/>
            <a:r>
              <a:rPr lang="es-ES" dirty="0" smtClean="0"/>
              <a:t>El poder judicial es el freno más efectivo al populismo</a:t>
            </a:r>
          </a:p>
          <a:p>
            <a:pPr lvl="2"/>
            <a:r>
              <a:rPr lang="es-ES" dirty="0" smtClean="0"/>
              <a:t>La corona es una magistratura de opinión sin poder político</a:t>
            </a:r>
          </a:p>
          <a:p>
            <a:pPr lvl="2"/>
            <a:r>
              <a:rPr lang="es-ES" dirty="0" smtClean="0"/>
              <a:t>El partido que domina al ejecutivo puede dominar el parlamento, con lo que se limita el control político</a:t>
            </a:r>
          </a:p>
          <a:p>
            <a:pPr lvl="1"/>
            <a:r>
              <a:rPr lang="es-ES" dirty="0" smtClean="0"/>
              <a:t>Frente a ello, los jueces ejercen control jurídico: las sentencias tienen consecuencias jurídicas</a:t>
            </a:r>
          </a:p>
          <a:p>
            <a:pPr lvl="1"/>
            <a:r>
              <a:rPr lang="es-ES" dirty="0" smtClean="0"/>
              <a:t>Hay riesgos a la independencia judicial</a:t>
            </a:r>
          </a:p>
          <a:p>
            <a:pPr lvl="2"/>
            <a:r>
              <a:rPr lang="es-ES" dirty="0" smtClean="0"/>
              <a:t>Este de Europa: se desactiva al Tribunal Constitucional y al Tribunal Supremo</a:t>
            </a:r>
          </a:p>
          <a:p>
            <a:pPr lvl="2"/>
            <a:r>
              <a:rPr lang="es-ES" dirty="0" smtClean="0"/>
              <a:t>En otros países, algunos jueces han abusado de su autoridad por razones políticas.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6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ES" dirty="0" smtClean="0"/>
              <a:t>Para evitar estos peligros, es necesario salvaguardar la independencia judicial</a:t>
            </a:r>
          </a:p>
          <a:p>
            <a:pPr lvl="2"/>
            <a:r>
              <a:rPr lang="es-ES" dirty="0" smtClean="0"/>
              <a:t>No es carecer de ideología</a:t>
            </a:r>
          </a:p>
          <a:p>
            <a:pPr lvl="2"/>
            <a:r>
              <a:rPr lang="es-ES" dirty="0" smtClean="0"/>
              <a:t>Es imparcialidad: el único interés que pueden tener en cuenta es el del proceso. No pueden anteponer su ideología</a:t>
            </a:r>
          </a:p>
          <a:p>
            <a:pPr lvl="2"/>
            <a:r>
              <a:rPr lang="es-ES" dirty="0" smtClean="0"/>
              <a:t>Es autonomía: sobre los jueces no pueden pesar vínculos jerárquicos o de subordinación con respecto al poder legislativo o ejecutivo. </a:t>
            </a:r>
          </a:p>
          <a:p>
            <a:pPr lvl="1"/>
            <a:r>
              <a:rPr lang="es-ES" dirty="0" smtClean="0"/>
              <a:t>Los jueces son un límite al populismo</a:t>
            </a:r>
          </a:p>
          <a:p>
            <a:pPr lvl="2"/>
            <a:r>
              <a:rPr lang="es-ES" dirty="0" smtClean="0"/>
              <a:t>Los tribunales constitucionales limitan las decisiones de la mayoría que vulneren los acuerdos establecidos en la norma fundamental</a:t>
            </a:r>
          </a:p>
          <a:p>
            <a:pPr lvl="2"/>
            <a:r>
              <a:rPr lang="es-ES" dirty="0" smtClean="0"/>
              <a:t>Los TC y los jueces ordinarios protegen los derechos fundamentales. Ciertos derechos (participación, libertad de expresión, manifestación, asociación) son garantía del pluralismo </a:t>
            </a:r>
          </a:p>
          <a:p>
            <a:pPr lvl="2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35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889</Words>
  <Application>Microsoft Office PowerPoint</Application>
  <PresentationFormat>Presentación en pantalla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Wingdings</vt:lpstr>
      <vt:lpstr>Adyacencia</vt:lpstr>
      <vt:lpstr>Diseño personalizado</vt:lpstr>
      <vt:lpstr>Monarquía, parlamentarismo e independencia judicial en tiempos de populismo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FUNCIONALIDAD DE LOS REFERÉNDUMS EN LOS ÁMBITOS SUBCENTRALES DE LOS ESTADOS COMPUESTOS</dc:title>
  <dc:creator>Paloma Biglino</dc:creator>
  <cp:lastModifiedBy>Paloma</cp:lastModifiedBy>
  <cp:revision>114</cp:revision>
  <cp:lastPrinted>2023-01-23T17:21:16Z</cp:lastPrinted>
  <dcterms:created xsi:type="dcterms:W3CDTF">2018-11-26T17:29:40Z</dcterms:created>
  <dcterms:modified xsi:type="dcterms:W3CDTF">2023-03-11T06:46:48Z</dcterms:modified>
</cp:coreProperties>
</file>