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handoutMasterIdLst>
    <p:handoutMasterId r:id="rId13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95B8DDE-AEFE-41CF-A0B7-A3CF8B415E9C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02A300F-28EE-4972-B461-54EE7CE173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69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128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85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8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4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8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69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10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02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17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156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2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06FA59-FAFD-423F-9CE5-D30358E38C09}" type="datetimeFigureOut">
              <a:rPr lang="es-ES" smtClean="0"/>
              <a:t>15/03/2023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3B84-9F2B-486B-B3DF-347CEDB6550A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5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dirty="0"/>
              <a:t>Democracia y procedimiento constituyente: las claves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Paloma Biglino Campos</a:t>
            </a:r>
          </a:p>
          <a:p>
            <a:r>
              <a:rPr lang="es-ES" dirty="0">
                <a:solidFill>
                  <a:schemeClr val="tx1"/>
                </a:solidFill>
              </a:rPr>
              <a:t>Catedrática de Derecho Constitucional</a:t>
            </a:r>
          </a:p>
          <a:p>
            <a:r>
              <a:rPr lang="es-ES" dirty="0">
                <a:solidFill>
                  <a:schemeClr val="tx1"/>
                </a:solidFill>
              </a:rPr>
              <a:t>Universidad de Valladolid</a:t>
            </a:r>
          </a:p>
        </p:txBody>
      </p:sp>
    </p:spTree>
    <p:extLst>
      <p:ext uri="{BB962C8B-B14F-4D97-AF65-F5344CB8AC3E}">
        <p14:creationId xmlns:p14="http://schemas.microsoft.com/office/powerpoint/2010/main" val="241498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6423661-A992-4735-A5EE-E3A6FE595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/>
              <a:t>Revisión de los requisitos que </a:t>
            </a:r>
            <a:r>
              <a:rPr lang="es-ES" b="1"/>
              <a:t>la publicidad impone </a:t>
            </a:r>
            <a:r>
              <a:rPr lang="es-ES" b="1" dirty="0"/>
              <a:t>a los constituyentes</a:t>
            </a:r>
          </a:p>
          <a:p>
            <a:pPr lvl="1"/>
            <a:r>
              <a:rPr lang="es-ES" dirty="0"/>
              <a:t>Cuando se elabora una constitución no es sólo publicidad y publicación</a:t>
            </a:r>
          </a:p>
          <a:p>
            <a:pPr lvl="1"/>
            <a:r>
              <a:rPr lang="es-ES" dirty="0"/>
              <a:t>Hay muchas formas de transparencia permiten que </a:t>
            </a:r>
          </a:p>
          <a:p>
            <a:pPr lvl="2"/>
            <a:r>
              <a:rPr lang="es-ES" dirty="0"/>
              <a:t>Los ciudadanos conozcan lo que están haciendo sus representantes </a:t>
            </a:r>
          </a:p>
          <a:p>
            <a:pPr lvl="2"/>
            <a:r>
              <a:rPr lang="es-ES" dirty="0"/>
              <a:t>La exigencia de responsabilidad </a:t>
            </a:r>
          </a:p>
          <a:p>
            <a:pPr lvl="1"/>
            <a:r>
              <a:rPr lang="es-ES" dirty="0"/>
              <a:t>Pero también conviene ser prudentes </a:t>
            </a:r>
          </a:p>
          <a:p>
            <a:pPr lvl="2"/>
            <a:r>
              <a:rPr lang="es-ES" dirty="0"/>
              <a:t>La transparencia tiene que ser efectiva, y no mera apariencia. </a:t>
            </a:r>
          </a:p>
          <a:p>
            <a:pPr lvl="2"/>
            <a:r>
              <a:rPr lang="es-ES" dirty="0"/>
              <a:t>Tejer acuerdos exige compromisos y cesiones que pueden ser impopulares, al menos mientras se están forjando. </a:t>
            </a:r>
          </a:p>
          <a:p>
            <a:pPr lvl="2"/>
            <a:r>
              <a:rPr lang="es-ES" dirty="0"/>
              <a:t>A veces, un exceso de transparencia puede ser un obstáculo para que la Constitución sea lo que debe de ser,  esto es, un pacto fundacional.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58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cap="all" dirty="0"/>
              <a:t>I. Introducción</a:t>
            </a:r>
          </a:p>
          <a:p>
            <a:pPr lvl="1"/>
            <a:r>
              <a:rPr lang="es-ES" dirty="0"/>
              <a:t>Aclaraciones previas</a:t>
            </a:r>
          </a:p>
          <a:p>
            <a:pPr lvl="2"/>
            <a:r>
              <a:rPr lang="es-ES" dirty="0"/>
              <a:t>El enfoque es de teoría general</a:t>
            </a:r>
          </a:p>
          <a:p>
            <a:pPr lvl="2"/>
            <a:r>
              <a:rPr lang="es-ES" dirty="0"/>
              <a:t>Afirmaciones de carácter básico, que no está de más recordar en momentos de polarización</a:t>
            </a:r>
          </a:p>
          <a:p>
            <a:pPr lvl="1"/>
            <a:r>
              <a:rPr lang="es-ES" dirty="0"/>
              <a:t>La legitimidad material de la Constitución: depende de su capacidad de regular efectivamente las relaciones de los poderes entre sí y con la ciudadanía. Remisión</a:t>
            </a:r>
          </a:p>
          <a:p>
            <a:pPr lvl="1"/>
            <a:r>
              <a:rPr lang="es-ES" dirty="0"/>
              <a:t>La legitimidad formal proviene del órgano que elabora la norma fundamental y del procedimiento seguido para ello</a:t>
            </a:r>
          </a:p>
          <a:p>
            <a:pPr lvl="2"/>
            <a:r>
              <a:rPr lang="es-ES" dirty="0"/>
              <a:t>La legitimidad de las constituciones no es un dato objetivo del ordenamiento</a:t>
            </a:r>
          </a:p>
          <a:p>
            <a:pPr lvl="2"/>
            <a:r>
              <a:rPr lang="es-ES" dirty="0"/>
              <a:t>depende del convencimiento de la ciudadanía acerca de que tanto el órgano como el procedimiento han sido los correctos</a:t>
            </a:r>
          </a:p>
          <a:p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64882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726F486-3E22-438F-9151-C94F722C3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s-ES" dirty="0"/>
              <a:t>Dicho convencimiento varía según las circunstancias de tiempo y lugar</a:t>
            </a:r>
          </a:p>
          <a:p>
            <a:pPr lvl="1"/>
            <a:r>
              <a:rPr lang="es-ES" dirty="0"/>
              <a:t>Hay constituciones cuya legitimidad formal es discutible, pero se han demostrado eficaces </a:t>
            </a:r>
          </a:p>
          <a:p>
            <a:pPr lvl="2"/>
            <a:r>
              <a:rPr lang="es-ES" dirty="0"/>
              <a:t>Constitución de la RFA: </a:t>
            </a:r>
          </a:p>
          <a:p>
            <a:pPr lvl="3"/>
            <a:r>
              <a:rPr lang="es-ES" dirty="0"/>
              <a:t>Imposiciones de los aliados </a:t>
            </a:r>
          </a:p>
          <a:p>
            <a:pPr lvl="3"/>
            <a:r>
              <a:rPr lang="es-ES" dirty="0"/>
              <a:t>Nunca ha sido sometido a referéndum</a:t>
            </a:r>
          </a:p>
          <a:p>
            <a:pPr lvl="3"/>
            <a:r>
              <a:rPr lang="es-ES" dirty="0"/>
              <a:t>Sigue en vigor y no ha sido derogada ni siguiera con ocasión de la unificación</a:t>
            </a:r>
          </a:p>
          <a:p>
            <a:pPr lvl="1"/>
            <a:r>
              <a:rPr lang="es-ES" dirty="0"/>
              <a:t>En otros países, la sociedad ha reclamado mayor legitimidad formal </a:t>
            </a:r>
          </a:p>
          <a:p>
            <a:pPr lvl="2"/>
            <a:r>
              <a:rPr lang="es-ES" dirty="0"/>
              <a:t>Caso de Chile:</a:t>
            </a:r>
          </a:p>
          <a:p>
            <a:pPr lvl="3"/>
            <a:r>
              <a:rPr lang="es-ES" dirty="0"/>
              <a:t>La Constitución de 1980 ha sido objeto de más de 60 reformas que han afectado a 257 arts. Ha estado en vigor con distintas mayorías</a:t>
            </a:r>
          </a:p>
          <a:p>
            <a:pPr lvl="3"/>
            <a:r>
              <a:rPr lang="es-ES" dirty="0"/>
              <a:t>Aún así, la mayoría del pueblo chileno la rechazó en el referéndum de 2019. Se reprocha su origen y haber sido aprobada en un referéndum que carecía de garantías democráticas. </a:t>
            </a:r>
          </a:p>
          <a:p>
            <a:pPr lvl="3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80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CDE4B778-53A8-42FE-B7BD-D8ECBA65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II. PRINCIPIO DEMOCRÁTICO Y LEGITIMIDAD CONSTITUCIONAL</a:t>
            </a:r>
          </a:p>
          <a:p>
            <a:pPr lvl="1"/>
            <a:r>
              <a:rPr lang="es-ES" dirty="0"/>
              <a:t> </a:t>
            </a:r>
            <a:r>
              <a:rPr lang="es-ES" sz="2200" dirty="0"/>
              <a:t>La situación descrita exige identificar el factor que otorga o priva de legitimidad a las constituciones</a:t>
            </a:r>
          </a:p>
          <a:p>
            <a:pPr lvl="1"/>
            <a:r>
              <a:rPr lang="es-ES" sz="2400" dirty="0"/>
              <a:t>Posteriormente, es preciso determinar las exigencias que dicho elemento impone al procedimiento</a:t>
            </a:r>
          </a:p>
          <a:p>
            <a:pPr lvl="1"/>
            <a:r>
              <a:rPr lang="es-ES" sz="2400" dirty="0"/>
              <a:t>Partir del axioma que da título a esta mesa redonda: parea que una constitución regule un Estado democrático, debe ser elaborada de forma democráticas. </a:t>
            </a:r>
          </a:p>
          <a:p>
            <a:pPr lvl="2"/>
            <a:r>
              <a:rPr lang="es-ES" sz="2000" dirty="0"/>
              <a:t>La posición de las normas en el sistema jurídico no depende de su capacidad de regular la forma de producción de otras normas</a:t>
            </a:r>
          </a:p>
          <a:p>
            <a:pPr lvl="2"/>
            <a:r>
              <a:rPr lang="es-ES" sz="2000" dirty="0"/>
              <a:t>Deriva de su conexión con la voluntad popular</a:t>
            </a:r>
          </a:p>
          <a:p>
            <a:pPr lvl="3"/>
            <a:r>
              <a:rPr lang="es-ES" sz="1800" dirty="0"/>
              <a:t>La ley es elaborada por el parlamento, órgano que representa a todos los ciudadanos</a:t>
            </a:r>
          </a:p>
          <a:p>
            <a:pPr lvl="3"/>
            <a:r>
              <a:rPr lang="es-ES" sz="1800" dirty="0"/>
              <a:t>La supremacía de la constitución deriva de que es manifestación del poder constituyente del pueblo, único titular de soberanía </a:t>
            </a:r>
          </a:p>
        </p:txBody>
      </p:sp>
    </p:spTree>
    <p:extLst>
      <p:ext uri="{BB962C8B-B14F-4D97-AF65-F5344CB8AC3E}">
        <p14:creationId xmlns:p14="http://schemas.microsoft.com/office/powerpoint/2010/main" val="322211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9E888F0-0FF8-4AA9-A45F-C78BAF459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III. LOS LÍMITES AL PODER CONSTITUYENTE</a:t>
            </a:r>
          </a:p>
          <a:p>
            <a:r>
              <a:rPr lang="es-ES" dirty="0"/>
              <a:t>Más dificultades entraña determinar las exigencias que la democracia impone al constituyente</a:t>
            </a:r>
          </a:p>
          <a:p>
            <a:r>
              <a:rPr lang="es-ES" dirty="0"/>
              <a:t>Solo en época de la monarquía absoluta el monarca era </a:t>
            </a:r>
            <a:r>
              <a:rPr lang="es-ES" dirty="0" err="1"/>
              <a:t>legibus</a:t>
            </a:r>
            <a:r>
              <a:rPr lang="es-ES" dirty="0"/>
              <a:t> </a:t>
            </a:r>
            <a:r>
              <a:rPr lang="es-ES" dirty="0" err="1"/>
              <a:t>solutus</a:t>
            </a:r>
            <a:endParaRPr lang="es-ES" dirty="0"/>
          </a:p>
          <a:p>
            <a:pPr lvl="1"/>
            <a:r>
              <a:rPr lang="es-ES" dirty="0"/>
              <a:t>Hay límites materiales: para que una constitución sea tal, debe respetar los elementos inherentes al constitucionalismo: soberanía popular, división de poderes, respeto a los derechos fundamentales y al Estado de Derecho</a:t>
            </a:r>
          </a:p>
          <a:p>
            <a:pPr lvl="2"/>
            <a:r>
              <a:rPr lang="es-ES" dirty="0"/>
              <a:t>En otro caso, puede ser norma fundamental, pero es despotismo de apariencia constitucional</a:t>
            </a:r>
          </a:p>
          <a:p>
            <a:pPr lvl="2"/>
            <a:r>
              <a:rPr lang="es-ES" dirty="0"/>
              <a:t>Ley 21533, de 23 de enero de 2023, impone, entre otros, dichos requisito</a:t>
            </a:r>
          </a:p>
        </p:txBody>
      </p:sp>
    </p:spTree>
    <p:extLst>
      <p:ext uri="{BB962C8B-B14F-4D97-AF65-F5344CB8AC3E}">
        <p14:creationId xmlns:p14="http://schemas.microsoft.com/office/powerpoint/2010/main" val="274605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9BC63F5-6846-4A34-ABD3-12276DBD2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Desde el punto de vista formal, ningún proceso constituyente está al margen del Derecho</a:t>
            </a:r>
          </a:p>
          <a:p>
            <a:pPr lvl="2"/>
            <a:r>
              <a:rPr lang="es-ES" dirty="0"/>
              <a:t>Por muy espontaneo que el procedimiento sea, siempre hay que establecer previamente</a:t>
            </a:r>
          </a:p>
          <a:p>
            <a:pPr lvl="3"/>
            <a:r>
              <a:rPr lang="es-ES" dirty="0"/>
              <a:t>Quién decide: forma elección a los miembros de la asamblea constituyente y forma de participación popular</a:t>
            </a:r>
          </a:p>
          <a:p>
            <a:pPr lvl="3"/>
            <a:r>
              <a:rPr lang="es-ES" dirty="0"/>
              <a:t>Cómo se decide: forma en que dicha asamblea delibera y adopta acuerdos</a:t>
            </a:r>
          </a:p>
          <a:p>
            <a:pPr lvl="3"/>
            <a:r>
              <a:rPr lang="es-ES" dirty="0"/>
              <a:t>El constituyente también está sometido a Derecho</a:t>
            </a:r>
          </a:p>
          <a:p>
            <a:pPr lvl="1"/>
            <a:r>
              <a:rPr lang="es-ES" dirty="0"/>
              <a:t>Esta es una exigencia ligada al principio democrático, porque este impone obedecer la ley que nos hemos </a:t>
            </a:r>
            <a:r>
              <a:rPr lang="es-ES" dirty="0" err="1"/>
              <a:t>prescirto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94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29C8499-929A-45AA-AC03-B21E0B51D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IV. LAS EXIGENCIAS DEL PRINCIPIO DEMOCRÁTICO</a:t>
            </a:r>
          </a:p>
          <a:p>
            <a:pPr lvl="1"/>
            <a:r>
              <a:rPr lang="es-ES" dirty="0"/>
              <a:t>Es posible partir de los requisitos que el principio democrático impone al procedimiento cuando las normas son elaboradas por un órgano de naturaleza colegiada y representativa. </a:t>
            </a:r>
          </a:p>
          <a:p>
            <a:pPr lvl="2"/>
            <a:r>
              <a:rPr lang="es-ES" dirty="0"/>
              <a:t>la finalidad del procedimiento es conseguir la integración democrática de todos los miembros de dicho órgano en una sola voluntad.</a:t>
            </a:r>
          </a:p>
          <a:p>
            <a:pPr lvl="2"/>
            <a:r>
              <a:rPr lang="es-ES" dirty="0"/>
              <a:t>Impone que la norma sea expresión de la voluntad de la mayoría, con respeto a los derechos de la minoría y el principio de publicidad. </a:t>
            </a:r>
          </a:p>
          <a:p>
            <a:pPr lvl="1"/>
            <a:r>
              <a:rPr lang="es-ES" dirty="0"/>
              <a:t>Estos requisitos deben adaptarse para la elaboración de la norma que contiene el pacto social en el que los ciudadanos establecen quien manda, como se manda y para qué se manda)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380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503154E-3399-4C1A-867E-076CD7997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/>
              <a:t>Revisión de la regla de la mayoría</a:t>
            </a:r>
          </a:p>
          <a:p>
            <a:pPr lvl="1"/>
            <a:r>
              <a:rPr lang="es-ES" dirty="0"/>
              <a:t>Para que la constitución perdure, no puede expresar únicamente la ideología de la mayoría </a:t>
            </a:r>
          </a:p>
          <a:p>
            <a:pPr lvl="2"/>
            <a:r>
              <a:rPr lang="es-ES" dirty="0"/>
              <a:t>Se corre el riesgo de repetir la experiencia del s. XIX </a:t>
            </a:r>
          </a:p>
          <a:p>
            <a:pPr lvl="1"/>
            <a:r>
              <a:rPr lang="es-ES" dirty="0"/>
              <a:t>La constitución debe ser elaborada y aprobada por consenso, de manera que permita la alternancia en el poder</a:t>
            </a:r>
          </a:p>
          <a:p>
            <a:pPr lvl="2"/>
            <a:r>
              <a:rPr lang="es-ES" dirty="0"/>
              <a:t>Se invierte la regla de adopción de acuerdos</a:t>
            </a:r>
          </a:p>
          <a:p>
            <a:pPr lvl="3"/>
            <a:r>
              <a:rPr lang="es-ES" dirty="0"/>
              <a:t>La regla general (mayoría simple) se vuelve excepcional</a:t>
            </a:r>
          </a:p>
          <a:p>
            <a:pPr lvl="3"/>
            <a:r>
              <a:rPr lang="es-ES" dirty="0"/>
              <a:t>La regla excepcional (mayorías cualificadas) se vuelve la regla genera</a:t>
            </a:r>
          </a:p>
          <a:p>
            <a:pPr lvl="1"/>
            <a:r>
              <a:rPr lang="es-ES" dirty="0"/>
              <a:t>Esta exigencia atribuye a la minoría una capacidad de influencia superior</a:t>
            </a:r>
          </a:p>
          <a:p>
            <a:pPr lvl="1"/>
            <a:r>
              <a:rPr lang="es-ES" dirty="0"/>
              <a:t>Es conveniente la participación del pueblo en referéndum</a:t>
            </a:r>
          </a:p>
          <a:p>
            <a:pPr lvl="2"/>
            <a:r>
              <a:rPr lang="es-ES" dirty="0"/>
              <a:t>No es siempre un requisito para la aprobación y reforma de la constitución</a:t>
            </a:r>
          </a:p>
          <a:p>
            <a:pPr lvl="2"/>
            <a:r>
              <a:rPr lang="es-ES" dirty="0"/>
              <a:t>Pero si solo involucra a representantes, menos identificación ciudadana y dificultad justificar su fuerza superior  </a:t>
            </a:r>
          </a:p>
        </p:txBody>
      </p:sp>
    </p:spTree>
    <p:extLst>
      <p:ext uri="{BB962C8B-B14F-4D97-AF65-F5344CB8AC3E}">
        <p14:creationId xmlns:p14="http://schemas.microsoft.com/office/powerpoint/2010/main" val="209318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BE93FB7-5400-4F29-BAA5-5E54B1D1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Revisión de las exigencias que impone la participación</a:t>
            </a:r>
          </a:p>
          <a:p>
            <a:pPr lvl="1"/>
            <a:r>
              <a:rPr lang="es-ES" dirty="0"/>
              <a:t>Es deseable contar también con la participación de grupos sociales que no están presentes en la asamblea</a:t>
            </a:r>
          </a:p>
          <a:p>
            <a:pPr lvl="1"/>
            <a:r>
              <a:rPr lang="es-ES" dirty="0"/>
              <a:t>El incremento de la participación puede incrementar la legitimidad de la norma, pero también entraña riesgos. </a:t>
            </a:r>
          </a:p>
          <a:p>
            <a:pPr lvl="1"/>
            <a:r>
              <a:rPr lang="es-ES" dirty="0"/>
              <a:t>Para evitarlos, dos premisas</a:t>
            </a:r>
          </a:p>
          <a:p>
            <a:pPr lvl="2"/>
            <a:r>
              <a:rPr lang="es-ES" dirty="0"/>
              <a:t>La democracia contemporánea es representativa. </a:t>
            </a:r>
          </a:p>
          <a:p>
            <a:pPr lvl="3"/>
            <a:r>
              <a:rPr lang="es-ES" dirty="0"/>
              <a:t>Hay grupos muy activos, pero sólo expresan la opinión de sus integrantes. Hay muchos que no pueden participar tanto y confían en sus representantes</a:t>
            </a:r>
          </a:p>
          <a:p>
            <a:pPr lvl="3"/>
            <a:r>
              <a:rPr lang="es-ES" dirty="0"/>
              <a:t>La participación no puede ser un obstáculo que impida la toma de decisiones. La asamblea tiene que actuar en tiempo y forma, conforme al mandato recibido por quienes han elegido a sus miembros. </a:t>
            </a:r>
          </a:p>
          <a:p>
            <a:pPr lvl="2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474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1026</Words>
  <Application>Microsoft Office PowerPoint</Application>
  <PresentationFormat>Presentación en pantalla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Adyacencia</vt:lpstr>
      <vt:lpstr>Diseño personalizado</vt:lpstr>
      <vt:lpstr>Democracia y procedimiento constituyente: las claves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FUNCIONALIDAD DE LOS REFERÉNDUMS EN LOS ÁMBITOS SUBCENTRALES DE LOS ESTADOS COMPUESTOS</dc:title>
  <dc:creator>Paloma Biglino</dc:creator>
  <cp:lastModifiedBy>Lenovo</cp:lastModifiedBy>
  <cp:revision>123</cp:revision>
  <cp:lastPrinted>2023-01-23T17:21:16Z</cp:lastPrinted>
  <dcterms:created xsi:type="dcterms:W3CDTF">2018-11-26T17:29:40Z</dcterms:created>
  <dcterms:modified xsi:type="dcterms:W3CDTF">2023-03-15T17:46:24Z</dcterms:modified>
</cp:coreProperties>
</file>